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8"/>
  </p:notesMasterIdLst>
  <p:handoutMasterIdLst>
    <p:handoutMasterId r:id="rId39"/>
  </p:handoutMasterIdLst>
  <p:sldIdLst>
    <p:sldId id="256" r:id="rId2"/>
    <p:sldId id="257" r:id="rId3"/>
    <p:sldId id="258" r:id="rId4"/>
    <p:sldId id="303" r:id="rId5"/>
    <p:sldId id="259" r:id="rId6"/>
    <p:sldId id="268" r:id="rId7"/>
    <p:sldId id="276" r:id="rId8"/>
    <p:sldId id="261" r:id="rId9"/>
    <p:sldId id="264" r:id="rId10"/>
    <p:sldId id="299" r:id="rId11"/>
    <p:sldId id="265" r:id="rId12"/>
    <p:sldId id="266" r:id="rId13"/>
    <p:sldId id="267" r:id="rId14"/>
    <p:sldId id="269" r:id="rId15"/>
    <p:sldId id="270" r:id="rId16"/>
    <p:sldId id="307" r:id="rId17"/>
    <p:sldId id="306" r:id="rId18"/>
    <p:sldId id="305" r:id="rId19"/>
    <p:sldId id="274" r:id="rId20"/>
    <p:sldId id="304" r:id="rId21"/>
    <p:sldId id="277" r:id="rId22"/>
    <p:sldId id="278" r:id="rId23"/>
    <p:sldId id="279" r:id="rId24"/>
    <p:sldId id="281" r:id="rId25"/>
    <p:sldId id="308" r:id="rId26"/>
    <p:sldId id="283" r:id="rId27"/>
    <p:sldId id="284" r:id="rId28"/>
    <p:sldId id="301" r:id="rId29"/>
    <p:sldId id="287" r:id="rId30"/>
    <p:sldId id="286" r:id="rId31"/>
    <p:sldId id="300" r:id="rId32"/>
    <p:sldId id="296" r:id="rId33"/>
    <p:sldId id="297" r:id="rId34"/>
    <p:sldId id="298" r:id="rId35"/>
    <p:sldId id="280" r:id="rId36"/>
    <p:sldId id="285"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CA667"/>
    <a:srgbClr val="CAEFFB"/>
    <a:srgbClr val="000000"/>
    <a:srgbClr val="2F6EBA"/>
    <a:srgbClr val="F58518"/>
    <a:srgbClr val="4C78A8"/>
    <a:srgbClr val="E55656"/>
    <a:srgbClr val="F5C2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81"/>
    <p:restoredTop sz="61949"/>
  </p:normalViewPr>
  <p:slideViewPr>
    <p:cSldViewPr snapToGrid="0">
      <p:cViewPr>
        <p:scale>
          <a:sx n="88" d="100"/>
          <a:sy n="88" d="100"/>
        </p:scale>
        <p:origin x="1568" y="-216"/>
      </p:cViewPr>
      <p:guideLst/>
    </p:cSldViewPr>
  </p:slideViewPr>
  <p:notesTextViewPr>
    <p:cViewPr>
      <p:scale>
        <a:sx n="1" d="1"/>
        <a:sy n="1" d="1"/>
      </p:scale>
      <p:origin x="0" y="0"/>
    </p:cViewPr>
  </p:notesTextViewPr>
  <p:notesViewPr>
    <p:cSldViewPr snapToGrid="0">
      <p:cViewPr varScale="1">
        <p:scale>
          <a:sx n="86" d="100"/>
          <a:sy n="86" d="100"/>
        </p:scale>
        <p:origin x="4048"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B2108B3-6874-E179-BE34-0B8E0D100CC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4EF6A2-B2E5-F596-AE0E-38859AFE14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D5DBC8-1DC3-1648-A64E-0BC218623802}" type="datetimeFigureOut">
              <a:rPr lang="en-US" smtClean="0"/>
              <a:t>10/28/25</a:t>
            </a:fld>
            <a:endParaRPr lang="en-US"/>
          </a:p>
        </p:txBody>
      </p:sp>
      <p:sp>
        <p:nvSpPr>
          <p:cNvPr id="4" name="Footer Placeholder 3">
            <a:extLst>
              <a:ext uri="{FF2B5EF4-FFF2-40B4-BE49-F238E27FC236}">
                <a16:creationId xmlns:a16="http://schemas.microsoft.com/office/drawing/2014/main" id="{55A916EC-E96A-E3D4-1CD2-E5046FAF3E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F772FFF-F8BF-A614-D0C1-F327B8C1164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109C941-13C3-F743-8CC9-77980B8706EA}" type="slidenum">
              <a:rPr lang="en-US" smtClean="0"/>
              <a:t>‹#›</a:t>
            </a:fld>
            <a:endParaRPr lang="en-US"/>
          </a:p>
        </p:txBody>
      </p:sp>
    </p:spTree>
    <p:extLst>
      <p:ext uri="{BB962C8B-B14F-4D97-AF65-F5344CB8AC3E}">
        <p14:creationId xmlns:p14="http://schemas.microsoft.com/office/powerpoint/2010/main" val="17246582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721789-7C0D-184A-B027-0FCD7B64D4EB}" type="datetimeFigureOut">
              <a:rPr lang="en-US" smtClean="0"/>
              <a:t>10/28/25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684CCC-3B07-9749-B35D-9DD2CC5B7C8E}" type="slidenum">
              <a:rPr lang="en-US" smtClean="0"/>
              <a:t>‹#›</a:t>
            </a:fld>
            <a:endParaRPr lang="en-US"/>
          </a:p>
        </p:txBody>
      </p:sp>
    </p:spTree>
    <p:extLst>
      <p:ext uri="{BB962C8B-B14F-4D97-AF65-F5344CB8AC3E}">
        <p14:creationId xmlns:p14="http://schemas.microsoft.com/office/powerpoint/2010/main" val="723557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Hi everyone, I’m Julia — a PhD candidate at the Institute of Medical Science here at the University of Toronto.</a:t>
            </a:r>
          </a:p>
          <a:p>
            <a:endParaRPr lang="en-CA" dirty="0"/>
          </a:p>
          <a:p>
            <a:r>
              <a:rPr lang="en-CA" dirty="0"/>
              <a:t>Before I begin, I want to briefly share how I’ve chosen to approach these teaching demonstrations.</a:t>
            </a:r>
          </a:p>
          <a:p>
            <a:endParaRPr lang="en-CA" dirty="0"/>
          </a:p>
          <a:p>
            <a:r>
              <a:rPr lang="en-CA" dirty="0"/>
              <a:t>My goal was to strike a balance between </a:t>
            </a:r>
            <a:r>
              <a:rPr lang="en-CA" i="1" dirty="0"/>
              <a:t>how</a:t>
            </a:r>
            <a:r>
              <a:rPr lang="en-CA" dirty="0"/>
              <a:t> to run an analysis and </a:t>
            </a:r>
            <a:r>
              <a:rPr lang="en-CA" i="1" dirty="0"/>
              <a:t>why</a:t>
            </a:r>
            <a:r>
              <a:rPr lang="en-CA" dirty="0"/>
              <a:t> we use particular methods. To do that, I’ve structured each lesson around short, concept-to-code examples that move from theoretical understanding to practical implementation.</a:t>
            </a:r>
          </a:p>
          <a:p>
            <a:endParaRPr lang="en-CA" dirty="0"/>
          </a:p>
          <a:p>
            <a:r>
              <a:rPr lang="en-CA" dirty="0"/>
              <a:t>Today, you’ll see two mini-modules that could easily fit within courses offered at the Faculty of Information:</a:t>
            </a:r>
            <a:br>
              <a:rPr lang="en-CA" dirty="0"/>
            </a:br>
            <a:r>
              <a:rPr lang="en-CA" dirty="0"/>
              <a:t>– The first explores </a:t>
            </a:r>
            <a:r>
              <a:rPr lang="en-CA" b="1" dirty="0"/>
              <a:t>unsupervised learning</a:t>
            </a:r>
            <a:r>
              <a:rPr lang="en-CA" dirty="0"/>
              <a:t> through </a:t>
            </a:r>
            <a:r>
              <a:rPr lang="en-CA" i="1" dirty="0"/>
              <a:t>K-means clustering</a:t>
            </a:r>
            <a:r>
              <a:rPr lang="en-CA" dirty="0"/>
              <a:t>, and</a:t>
            </a:r>
            <a:br>
              <a:rPr lang="en-CA" dirty="0"/>
            </a:br>
            <a:r>
              <a:rPr lang="en-CA" dirty="0"/>
              <a:t>– The second focuses on </a:t>
            </a:r>
            <a:r>
              <a:rPr lang="en-CA" b="1" dirty="0"/>
              <a:t>supervised learning</a:t>
            </a:r>
            <a:r>
              <a:rPr lang="en-CA" dirty="0"/>
              <a:t> through </a:t>
            </a:r>
            <a:r>
              <a:rPr lang="en-CA" i="1" dirty="0"/>
              <a:t>simple linear regression.</a:t>
            </a:r>
          </a:p>
          <a:p>
            <a:endParaRPr lang="en-CA" dirty="0"/>
          </a:p>
          <a:p>
            <a:r>
              <a:rPr lang="en-CA" dirty="0"/>
              <a:t>For timing today, I’ve streamlined the code walkthroughs a bit. In a real class, students would follow along hands-on in </a:t>
            </a:r>
            <a:r>
              <a:rPr lang="en-CA" dirty="0" err="1"/>
              <a:t>Jupyter</a:t>
            </a:r>
            <a:r>
              <a:rPr lang="en-CA" dirty="0"/>
              <a:t> or R Markdown notebooks and work through short exercises in pairs. Here, I’ll focus on the key instructional steps and flow.</a:t>
            </a:r>
          </a:p>
          <a:p>
            <a:endParaRPr lang="en-CA" dirty="0"/>
          </a:p>
          <a:p>
            <a:r>
              <a:rPr lang="en-CA" dirty="0"/>
              <a:t>Normally, I’d include a few brief check-in points for questions during the session, but today we’ll hold all questions until the end of the demonstration.</a:t>
            </a:r>
          </a:p>
          <a:p>
            <a:endParaRPr lang="en-CA" dirty="0"/>
          </a:p>
          <a:p>
            <a:r>
              <a:rPr lang="en-CA" b="1" dirty="0"/>
              <a:t>Ok, so let’s begin.</a:t>
            </a:r>
            <a:br>
              <a:rPr lang="en-CA" dirty="0"/>
            </a:br>
            <a:r>
              <a:rPr lang="en-CA" dirty="0"/>
              <a:t>In this first demonstration, we’ll explore how we can group similar observations when we don’t yet know the ‘right’ answer — also known as clustering.</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endParaRPr lang="en-CA" dirty="0"/>
          </a:p>
        </p:txBody>
      </p:sp>
      <p:sp>
        <p:nvSpPr>
          <p:cNvPr id="4" name="Slide Number Placeholder 3"/>
          <p:cNvSpPr>
            <a:spLocks noGrp="1"/>
          </p:cNvSpPr>
          <p:nvPr>
            <p:ph type="sldNum" sz="quarter" idx="5"/>
          </p:nvPr>
        </p:nvSpPr>
        <p:spPr/>
        <p:txBody>
          <a:bodyPr/>
          <a:lstStyle/>
          <a:p>
            <a:fld id="{96684CCC-3B07-9749-B35D-9DD2CC5B7C8E}" type="slidenum">
              <a:rPr lang="en-US" smtClean="0"/>
              <a:t>1</a:t>
            </a:fld>
            <a:endParaRPr lang="en-US"/>
          </a:p>
        </p:txBody>
      </p:sp>
    </p:spTree>
    <p:extLst>
      <p:ext uri="{BB962C8B-B14F-4D97-AF65-F5344CB8AC3E}">
        <p14:creationId xmlns:p14="http://schemas.microsoft.com/office/powerpoint/2010/main" val="15421035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500"/>
              </a:spcBef>
              <a:spcAft>
                <a:spcPts val="1500"/>
              </a:spcAft>
            </a:pPr>
            <a:r>
              <a:rPr lang="en-CA" sz="1800" b="0" i="0" u="none" strike="noStrike" dirty="0">
                <a:solidFill>
                  <a:srgbClr val="000000"/>
                </a:solidFill>
                <a:effectLst/>
                <a:latin typeface="Arial" panose="020B0604020202020204" pitchFamily="34" charset="0"/>
              </a:rPr>
              <a:t>However, visualization becomes less effective as the number of variables increases. Imagine trying to plot more than two or three variables on a graph — it gets tricky quite fast! The more dimensions we have, the harder it is to spot clear patterns with just visualization.</a:t>
            </a:r>
          </a:p>
          <a:p>
            <a:pPr rtl="0">
              <a:spcBef>
                <a:spcPts val="1500"/>
              </a:spcBef>
              <a:spcAft>
                <a:spcPts val="1500"/>
              </a:spcAft>
            </a:pPr>
            <a:endParaRPr lang="en-CA" b="0" dirty="0">
              <a:effectLst/>
            </a:endParaRPr>
          </a:p>
          <a:p>
            <a:r>
              <a:rPr lang="en-CA" sz="1800" b="0" i="0" u="none" strike="noStrike" dirty="0">
                <a:solidFill>
                  <a:srgbClr val="000000"/>
                </a:solidFill>
                <a:effectLst/>
                <a:latin typeface="Arial" panose="020B0604020202020204" pitchFamily="34" charset="0"/>
              </a:rPr>
              <a:t>So, to more rigorously group data and determine the </a:t>
            </a:r>
            <a:r>
              <a:rPr lang="en-CA" sz="1800" b="1" i="0" u="none" strike="noStrike" dirty="0">
                <a:solidFill>
                  <a:srgbClr val="000000"/>
                </a:solidFill>
                <a:effectLst/>
                <a:latin typeface="Arial" panose="020B0604020202020204" pitchFamily="34" charset="0"/>
              </a:rPr>
              <a:t>optimal number of groups</a:t>
            </a:r>
            <a:r>
              <a:rPr lang="en-CA" sz="1800" b="0" i="0" u="none" strike="noStrike" dirty="0">
                <a:solidFill>
                  <a:srgbClr val="000000"/>
                </a:solidFill>
                <a:effectLst/>
                <a:latin typeface="Arial" panose="020B0604020202020204" pitchFamily="34" charset="0"/>
              </a:rPr>
              <a:t>, we need </a:t>
            </a:r>
            <a:r>
              <a:rPr lang="en-CA" sz="1800" b="1" i="0" u="none" strike="noStrike" dirty="0">
                <a:solidFill>
                  <a:srgbClr val="000000"/>
                </a:solidFill>
                <a:effectLst/>
                <a:latin typeface="Arial" panose="020B0604020202020204" pitchFamily="34" charset="0"/>
              </a:rPr>
              <a:t>clustering algorithms</a:t>
            </a:r>
            <a:r>
              <a:rPr lang="en-CA" sz="1800" b="0" i="0" u="none" strike="noStrike" dirty="0">
                <a:solidFill>
                  <a:srgbClr val="000000"/>
                </a:solidFill>
                <a:effectLst/>
                <a:latin typeface="Arial" panose="020B0604020202020204" pitchFamily="34" charset="0"/>
              </a:rPr>
              <a:t> like </a:t>
            </a:r>
            <a:r>
              <a:rPr lang="en-CA" sz="1800" b="1" i="0" u="none" strike="noStrike" dirty="0">
                <a:solidFill>
                  <a:srgbClr val="000000"/>
                </a:solidFill>
                <a:effectLst/>
                <a:latin typeface="Arial" panose="020B0604020202020204" pitchFamily="34" charset="0"/>
              </a:rPr>
              <a:t>K-means</a:t>
            </a:r>
            <a:r>
              <a:rPr lang="en-CA" sz="1800" b="0" i="0" u="none" strike="noStrike" dirty="0">
                <a:solidFill>
                  <a:srgbClr val="000000"/>
                </a:solidFill>
                <a:effectLst/>
                <a:latin typeface="Arial" panose="020B0604020202020204" pitchFamily="34" charset="0"/>
              </a:rPr>
              <a:t> that handle this task in a more systematic and reproducible way.</a:t>
            </a:r>
            <a:endParaRPr lang="en-US" dirty="0"/>
          </a:p>
        </p:txBody>
      </p:sp>
      <p:sp>
        <p:nvSpPr>
          <p:cNvPr id="4" name="Slide Number Placeholder 3"/>
          <p:cNvSpPr>
            <a:spLocks noGrp="1"/>
          </p:cNvSpPr>
          <p:nvPr>
            <p:ph type="sldNum" sz="quarter" idx="5"/>
          </p:nvPr>
        </p:nvSpPr>
        <p:spPr/>
        <p:txBody>
          <a:bodyPr/>
          <a:lstStyle/>
          <a:p>
            <a:fld id="{96684CCC-3B07-9749-B35D-9DD2CC5B7C8E}" type="slidenum">
              <a:rPr lang="en-US" smtClean="0"/>
              <a:t>10</a:t>
            </a:fld>
            <a:endParaRPr lang="en-US"/>
          </a:p>
        </p:txBody>
      </p:sp>
    </p:spTree>
    <p:extLst>
      <p:ext uri="{BB962C8B-B14F-4D97-AF65-F5344CB8AC3E}">
        <p14:creationId xmlns:p14="http://schemas.microsoft.com/office/powerpoint/2010/main" val="53564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4000" dirty="0"/>
              <a:t>So what does K-means actually </a:t>
            </a:r>
            <a:r>
              <a:rPr lang="en-CA" sz="4000" i="1" dirty="0"/>
              <a:t>do</a:t>
            </a:r>
            <a:r>
              <a:rPr lang="en-CA" sz="4000" dirty="0"/>
              <a:t>? Essentially, you choose how many groups you want (that’s the “K” parameter), and the algorithm starts by guessing which group the observation belongs to, checks how good those guesses are, and keeps improving them until the groups make sense.</a:t>
            </a:r>
            <a:endParaRPr lang="en-CA" sz="2800" dirty="0"/>
          </a:p>
          <a:p>
            <a:endParaRPr lang="en-CA" sz="4000" dirty="0"/>
          </a:p>
          <a:p>
            <a:r>
              <a:rPr lang="en-CA" sz="4000" dirty="0"/>
              <a:t>To see how "good" the grouping is, K-means looks at </a:t>
            </a:r>
            <a:r>
              <a:rPr lang="en-CA" sz="4000" b="1" dirty="0"/>
              <a:t>within cluster sum of squared distances</a:t>
            </a:r>
            <a:r>
              <a:rPr lang="en-CA" sz="4000" dirty="0"/>
              <a:t> or </a:t>
            </a:r>
            <a:r>
              <a:rPr lang="en-CA" sz="4000" b="1" dirty="0"/>
              <a:t>inertia,</a:t>
            </a:r>
            <a:r>
              <a:rPr lang="en-CA" sz="4000" dirty="0"/>
              <a:t>— how close each penguin is to its group’s average. The smaller the inertia, the better the clustering.</a:t>
            </a:r>
          </a:p>
        </p:txBody>
      </p:sp>
      <p:sp>
        <p:nvSpPr>
          <p:cNvPr id="4" name="Slide Number Placeholder 3"/>
          <p:cNvSpPr>
            <a:spLocks noGrp="1"/>
          </p:cNvSpPr>
          <p:nvPr>
            <p:ph type="sldNum" sz="quarter" idx="5"/>
          </p:nvPr>
        </p:nvSpPr>
        <p:spPr/>
        <p:txBody>
          <a:bodyPr/>
          <a:lstStyle/>
          <a:p>
            <a:fld id="{96684CCC-3B07-9749-B35D-9DD2CC5B7C8E}" type="slidenum">
              <a:rPr lang="en-US" smtClean="0"/>
              <a:t>11</a:t>
            </a:fld>
            <a:endParaRPr lang="en-US"/>
          </a:p>
        </p:txBody>
      </p:sp>
    </p:spTree>
    <p:extLst>
      <p:ext uri="{BB962C8B-B14F-4D97-AF65-F5344CB8AC3E}">
        <p14:creationId xmlns:p14="http://schemas.microsoft.com/office/powerpoint/2010/main" val="15172724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500"/>
              </a:spcBef>
              <a:spcAft>
                <a:spcPts val="1500"/>
              </a:spcAft>
            </a:pPr>
            <a:r>
              <a:rPr lang="en-CA" sz="1800" b="0" i="0" u="none" strike="noStrike" dirty="0">
                <a:solidFill>
                  <a:srgbClr val="000000"/>
                </a:solidFill>
                <a:effectLst/>
                <a:latin typeface="Arial" panose="020B0604020202020204" pitchFamily="34" charset="0"/>
              </a:rPr>
              <a:t>To calculate the cluster centers or “centroids”, you follow these steps:</a:t>
            </a:r>
          </a:p>
          <a:p>
            <a:pPr rtl="0">
              <a:spcBef>
                <a:spcPts val="1500"/>
              </a:spcBef>
              <a:spcAft>
                <a:spcPts val="1500"/>
              </a:spcAft>
            </a:pPr>
            <a:endParaRPr lang="en-CA" b="0" dirty="0">
              <a:effectLst/>
            </a:endParaRPr>
          </a:p>
          <a:p>
            <a:pPr rtl="0" fontAlgn="base">
              <a:spcBef>
                <a:spcPts val="1500"/>
              </a:spcBef>
              <a:spcAft>
                <a:spcPts val="1500"/>
              </a:spcAft>
              <a:buFont typeface="+mj-lt"/>
              <a:buAutoNum type="arabicPeriod"/>
            </a:pPr>
            <a:r>
              <a:rPr lang="en-CA" sz="1800" b="0" i="0" u="none" strike="noStrike" dirty="0">
                <a:solidFill>
                  <a:srgbClr val="000000"/>
                </a:solidFill>
                <a:effectLst/>
                <a:latin typeface="Arial" panose="020B0604020202020204" pitchFamily="34" charset="0"/>
              </a:rPr>
              <a:t>Each data point in the cluster has two or more features (e.g., x variable and y variable). </a:t>
            </a:r>
          </a:p>
          <a:p>
            <a:pPr marL="457200" rtl="0">
              <a:spcBef>
                <a:spcPts val="1500"/>
              </a:spcBef>
              <a:spcAft>
                <a:spcPts val="1500"/>
              </a:spcAft>
            </a:pPr>
            <a:r>
              <a:rPr lang="en-CA" sz="1800" b="0" i="0" u="none" strike="noStrike" dirty="0">
                <a:solidFill>
                  <a:srgbClr val="000000"/>
                </a:solidFill>
                <a:effectLst/>
                <a:latin typeface="Arial" panose="020B0604020202020204" pitchFamily="34" charset="0"/>
              </a:rPr>
              <a:t>For each feature (e.g., x and y), you calculate its average based on all the data points in the cluster.</a:t>
            </a:r>
          </a:p>
          <a:p>
            <a:pPr marL="457200" rtl="0">
              <a:spcBef>
                <a:spcPts val="1500"/>
              </a:spcBef>
              <a:spcAft>
                <a:spcPts val="1500"/>
              </a:spcAft>
            </a:pPr>
            <a:endParaRPr lang="en-CA" b="0" dirty="0">
              <a:effectLst/>
            </a:endParaRPr>
          </a:p>
          <a:p>
            <a:pPr rtl="0">
              <a:spcBef>
                <a:spcPts val="1500"/>
              </a:spcBef>
              <a:spcAft>
                <a:spcPts val="1500"/>
              </a:spcAft>
            </a:pPr>
            <a:r>
              <a:rPr lang="en-CA" sz="1800" b="0" i="0" u="none" strike="noStrike" dirty="0">
                <a:solidFill>
                  <a:srgbClr val="000000"/>
                </a:solidFill>
                <a:effectLst/>
                <a:latin typeface="Arial" panose="020B0604020202020204" pitchFamily="34" charset="0"/>
              </a:rPr>
              <a:t>This gives you the coordinates of the cluster center (centroid) in the two-dimensional space defined by the mean of the x and the mean of the y</a:t>
            </a:r>
          </a:p>
          <a:p>
            <a:pPr rtl="0">
              <a:spcBef>
                <a:spcPts val="1500"/>
              </a:spcBef>
              <a:spcAft>
                <a:spcPts val="1500"/>
              </a:spcAft>
            </a:pPr>
            <a:endParaRPr lang="en-CA" b="0" dirty="0">
              <a:effectLst/>
            </a:endParaRPr>
          </a:p>
          <a:p>
            <a:br>
              <a:rPr lang="en-CA" dirty="0"/>
            </a:br>
            <a:endParaRPr lang="en-US" dirty="0"/>
          </a:p>
        </p:txBody>
      </p:sp>
      <p:sp>
        <p:nvSpPr>
          <p:cNvPr id="4" name="Slide Number Placeholder 3"/>
          <p:cNvSpPr>
            <a:spLocks noGrp="1"/>
          </p:cNvSpPr>
          <p:nvPr>
            <p:ph type="sldNum" sz="quarter" idx="5"/>
          </p:nvPr>
        </p:nvSpPr>
        <p:spPr/>
        <p:txBody>
          <a:bodyPr/>
          <a:lstStyle/>
          <a:p>
            <a:fld id="{96684CCC-3B07-9749-B35D-9DD2CC5B7C8E}" type="slidenum">
              <a:rPr lang="en-US" smtClean="0"/>
              <a:t>12</a:t>
            </a:fld>
            <a:endParaRPr lang="en-US"/>
          </a:p>
        </p:txBody>
      </p:sp>
    </p:spTree>
    <p:extLst>
      <p:ext uri="{BB962C8B-B14F-4D97-AF65-F5344CB8AC3E}">
        <p14:creationId xmlns:p14="http://schemas.microsoft.com/office/powerpoint/2010/main" val="3162984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CA" sz="1800" b="0" i="0" u="none" strike="noStrike" dirty="0">
                <a:solidFill>
                  <a:srgbClr val="000000"/>
                </a:solidFill>
                <a:effectLst/>
                <a:latin typeface="Arial" panose="020B0604020202020204" pitchFamily="34" charset="0"/>
              </a:rPr>
              <a:t>Once you have your centroid, you need to measure how far each data point is from it. This step is important because it tells you how tightly grouped the data points are around the centroid!</a:t>
            </a:r>
            <a:endParaRPr lang="en-CA" b="0" dirty="0">
              <a:effectLst/>
            </a:endParaRPr>
          </a:p>
          <a:p>
            <a:pPr rtl="0">
              <a:spcBef>
                <a:spcPts val="0"/>
              </a:spcBef>
              <a:spcAft>
                <a:spcPts val="0"/>
              </a:spcAft>
            </a:pPr>
            <a:br>
              <a:rPr lang="en-CA" b="0" dirty="0">
                <a:effectLst/>
              </a:rPr>
            </a:br>
            <a:r>
              <a:rPr lang="en-CA" sz="1800" b="0" i="0" u="none" strike="noStrike" dirty="0">
                <a:solidFill>
                  <a:srgbClr val="000000"/>
                </a:solidFill>
                <a:effectLst/>
                <a:latin typeface="Arial" panose="020B0604020202020204" pitchFamily="34" charset="0"/>
              </a:rPr>
              <a:t>In the penguin example, as shown in the figure here, we have a cluster of penguins, and each penguin has a flipper length and bill length. The </a:t>
            </a:r>
            <a:r>
              <a:rPr lang="en-CA" sz="1800" b="1" i="0" u="none" strike="noStrike" dirty="0">
                <a:solidFill>
                  <a:srgbClr val="000000"/>
                </a:solidFill>
                <a:effectLst/>
                <a:latin typeface="Arial" panose="020B0604020202020204" pitchFamily="34" charset="0"/>
              </a:rPr>
              <a:t>centroid</a:t>
            </a:r>
            <a:r>
              <a:rPr lang="en-CA" sz="1800" b="0" i="0" u="none" strike="noStrike" dirty="0">
                <a:solidFill>
                  <a:srgbClr val="000000"/>
                </a:solidFill>
                <a:effectLst/>
                <a:latin typeface="Arial" panose="020B0604020202020204" pitchFamily="34" charset="0"/>
              </a:rPr>
              <a:t> represents the "typical" or average flipper and bill length for the penguins in that cluster. </a:t>
            </a:r>
          </a:p>
          <a:p>
            <a:pPr rtl="0">
              <a:spcBef>
                <a:spcPts val="0"/>
              </a:spcBef>
              <a:spcAft>
                <a:spcPts val="0"/>
              </a:spcAft>
            </a:pPr>
            <a:br>
              <a:rPr lang="en-CA" b="0" dirty="0">
                <a:effectLst/>
              </a:rPr>
            </a:br>
            <a:r>
              <a:rPr lang="en-CA" sz="1800" b="0" i="0" u="none" strike="noStrike" dirty="0">
                <a:solidFill>
                  <a:srgbClr val="000000"/>
                </a:solidFill>
                <a:effectLst/>
                <a:latin typeface="Arial" panose="020B0604020202020204" pitchFamily="34" charset="0"/>
              </a:rPr>
              <a:t>The lines in the figure represent the </a:t>
            </a:r>
            <a:r>
              <a:rPr lang="en-CA" sz="1800" b="1" i="0" u="none" strike="noStrike" dirty="0">
                <a:solidFill>
                  <a:srgbClr val="000000"/>
                </a:solidFill>
                <a:effectLst/>
                <a:latin typeface="Arial" panose="020B0604020202020204" pitchFamily="34" charset="0"/>
              </a:rPr>
              <a:t>distance between each individual penguin</a:t>
            </a:r>
            <a:r>
              <a:rPr lang="en-CA" sz="1800" b="0" i="0" u="none" strike="noStrike" dirty="0">
                <a:solidFill>
                  <a:srgbClr val="000000"/>
                </a:solidFill>
                <a:effectLst/>
                <a:latin typeface="Arial" panose="020B0604020202020204" pitchFamily="34" charset="0"/>
              </a:rPr>
              <a:t> and the </a:t>
            </a:r>
            <a:r>
              <a:rPr lang="en-CA" sz="1800" b="1" i="0" u="none" strike="noStrike" dirty="0">
                <a:solidFill>
                  <a:srgbClr val="000000"/>
                </a:solidFill>
                <a:effectLst/>
                <a:latin typeface="Arial" panose="020B0604020202020204" pitchFamily="34" charset="0"/>
              </a:rPr>
              <a:t>centroid</a:t>
            </a:r>
            <a:r>
              <a:rPr lang="en-CA" sz="1800" b="0" i="0" u="none" strike="noStrike" dirty="0">
                <a:solidFill>
                  <a:srgbClr val="000000"/>
                </a:solidFill>
                <a:effectLst/>
                <a:latin typeface="Arial" panose="020B0604020202020204" pitchFamily="34" charset="0"/>
              </a:rPr>
              <a:t>. In other words, how far apart each penguin's characteristics are from the average characteristics of the group.</a:t>
            </a:r>
          </a:p>
          <a:p>
            <a:pPr rtl="0">
              <a:spcBef>
                <a:spcPts val="0"/>
              </a:spcBef>
              <a:spcAft>
                <a:spcPts val="0"/>
              </a:spcAft>
            </a:pPr>
            <a:endParaRPr lang="en-CA"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CA" sz="1200" b="0" i="0" u="none" strike="noStrike" dirty="0">
                <a:solidFill>
                  <a:srgbClr val="000000"/>
                </a:solidFill>
                <a:effectLst/>
                <a:latin typeface="Arial" panose="020B0604020202020204" pitchFamily="34" charset="0"/>
              </a:rPr>
              <a:t>If a penguin's flipper and bill lengths are very close to the centroid, the line will be short. This means that the penguin is similar to the "average" penguin in the cluster.</a:t>
            </a:r>
          </a:p>
          <a:p>
            <a:pPr rtl="0" fontAlgn="base">
              <a:spcBef>
                <a:spcPts val="0"/>
              </a:spcBef>
              <a:spcAft>
                <a:spcPts val="0"/>
              </a:spcAft>
              <a:buFont typeface="Arial" panose="020B0604020202020204" pitchFamily="34" charset="0"/>
              <a:buChar char="•"/>
            </a:pPr>
            <a:r>
              <a:rPr lang="en-CA" sz="1200" b="0" i="0" u="none" strike="noStrike" dirty="0">
                <a:solidFill>
                  <a:srgbClr val="000000"/>
                </a:solidFill>
                <a:effectLst/>
                <a:latin typeface="Arial" panose="020B0604020202020204" pitchFamily="34" charset="0"/>
              </a:rPr>
              <a:t>If the penguin is far from the centroid, the line will be long, indicating that this penguin is different from the average penguin in the cluster.</a:t>
            </a:r>
          </a:p>
          <a:p>
            <a:pPr rtl="0">
              <a:spcBef>
                <a:spcPts val="0"/>
              </a:spcBef>
              <a:spcAft>
                <a:spcPts val="0"/>
              </a:spcAft>
            </a:pPr>
            <a:endParaRPr lang="en-CA" b="0" dirty="0">
              <a:effectLst/>
            </a:endParaRPr>
          </a:p>
          <a:p>
            <a:pPr rtl="0">
              <a:spcBef>
                <a:spcPts val="0"/>
              </a:spcBef>
              <a:spcAft>
                <a:spcPts val="0"/>
              </a:spcAft>
            </a:pPr>
            <a:br>
              <a:rPr lang="en-CA" b="0" dirty="0">
                <a:effectLst/>
              </a:rPr>
            </a:br>
            <a:r>
              <a:rPr lang="en-CA" sz="1800" b="0" i="0" u="none" strike="noStrike" dirty="0">
                <a:solidFill>
                  <a:srgbClr val="000000"/>
                </a:solidFill>
                <a:effectLst/>
                <a:latin typeface="Arial" panose="020B0604020202020204" pitchFamily="34" charset="0"/>
              </a:rPr>
              <a:t>The distance between each data point (or penguin) and the centroid is important because it helps us understand how "well" the data has been grouped. The closer the penguins are to the centroid, the more "tight" and meaningful the cluster is. If many penguins have long lines, the cluster might not be a good fit, and the algorithm might need to adjust the groupings to improve them.</a:t>
            </a:r>
          </a:p>
          <a:p>
            <a:pPr rtl="0">
              <a:spcBef>
                <a:spcPts val="0"/>
              </a:spcBef>
              <a:spcAft>
                <a:spcPts val="0"/>
              </a:spcAft>
            </a:pPr>
            <a:endParaRPr lang="en-CA" b="0" dirty="0">
              <a:effectLst/>
            </a:endParaRPr>
          </a:p>
          <a:p>
            <a:pPr rtl="0">
              <a:spcBef>
                <a:spcPts val="1500"/>
              </a:spcBef>
              <a:spcAft>
                <a:spcPts val="1500"/>
              </a:spcAft>
            </a:pPr>
            <a:r>
              <a:rPr lang="en-CA" sz="1800" b="1" i="0" u="none" strike="noStrike" dirty="0">
                <a:solidFill>
                  <a:srgbClr val="000000"/>
                </a:solidFill>
                <a:effectLst/>
                <a:latin typeface="Arial" panose="020B0604020202020204" pitchFamily="34" charset="0"/>
              </a:rPr>
              <a:t>As we talked about, in </a:t>
            </a:r>
            <a:r>
              <a:rPr lang="en-CA" sz="1800" b="0" i="0" u="none" strike="noStrike" dirty="0">
                <a:solidFill>
                  <a:srgbClr val="000000"/>
                </a:solidFill>
                <a:effectLst/>
                <a:latin typeface="Arial" panose="020B0604020202020204" pitchFamily="34" charset="0"/>
              </a:rPr>
              <a:t>K-means clustering, distance is typically defined using squared Euclidean distance formula, which is the straight-line distance between two points in feature space. In this case between each data point and the centroid (ANIMATION)</a:t>
            </a:r>
          </a:p>
          <a:p>
            <a:pPr rtl="0">
              <a:spcBef>
                <a:spcPts val="1500"/>
              </a:spcBef>
              <a:spcAft>
                <a:spcPts val="1500"/>
              </a:spcAft>
            </a:pPr>
            <a:endParaRPr lang="en-CA" b="0" dirty="0">
              <a:effectLst/>
            </a:endParaRPr>
          </a:p>
          <a:p>
            <a:r>
              <a:rPr lang="en-CA" sz="1800" b="0" i="0" u="none" strike="noStrike" dirty="0">
                <a:solidFill>
                  <a:srgbClr val="000000"/>
                </a:solidFill>
                <a:effectLst/>
                <a:latin typeface="Arial" panose="020B0604020202020204" pitchFamily="34" charset="0"/>
              </a:rPr>
              <a:t>This process is known as the </a:t>
            </a:r>
            <a:r>
              <a:rPr lang="en-CA" sz="1800" b="1" i="0" u="none" strike="noStrike" dirty="0">
                <a:solidFill>
                  <a:srgbClr val="000000"/>
                </a:solidFill>
                <a:effectLst/>
                <a:latin typeface="Arial" panose="020B0604020202020204" pitchFamily="34" charset="0"/>
              </a:rPr>
              <a:t>Within-Cluster Sum of Squared Distances (WSSD)</a:t>
            </a:r>
            <a:r>
              <a:rPr lang="en-CA" sz="1800" b="0" i="0" u="none" strike="noStrike" dirty="0">
                <a:solidFill>
                  <a:srgbClr val="000000"/>
                </a:solidFill>
                <a:effectLst/>
                <a:latin typeface="Arial" panose="020B0604020202020204" pitchFamily="34" charset="0"/>
              </a:rPr>
              <a:t>, or </a:t>
            </a:r>
            <a:r>
              <a:rPr lang="en-CA" sz="1800" b="1" i="0" u="none" strike="noStrike" dirty="0">
                <a:solidFill>
                  <a:srgbClr val="000000"/>
                </a:solidFill>
                <a:effectLst/>
                <a:latin typeface="Arial" panose="020B0604020202020204" pitchFamily="34" charset="0"/>
              </a:rPr>
              <a:t>inertia</a:t>
            </a:r>
            <a:r>
              <a:rPr lang="en-CA" sz="1800" b="0" i="0" u="none" strike="noStrike" dirty="0">
                <a:solidFill>
                  <a:srgbClr val="000000"/>
                </a:solidFill>
                <a:effectLst/>
                <a:latin typeface="Arial" panose="020B0604020202020204" pitchFamily="34" charset="0"/>
              </a:rPr>
              <a:t>.</a:t>
            </a:r>
            <a:endParaRPr lang="en-US" dirty="0"/>
          </a:p>
        </p:txBody>
      </p:sp>
      <p:sp>
        <p:nvSpPr>
          <p:cNvPr id="4" name="Slide Number Placeholder 3"/>
          <p:cNvSpPr>
            <a:spLocks noGrp="1"/>
          </p:cNvSpPr>
          <p:nvPr>
            <p:ph type="sldNum" sz="quarter" idx="5"/>
          </p:nvPr>
        </p:nvSpPr>
        <p:spPr/>
        <p:txBody>
          <a:bodyPr/>
          <a:lstStyle/>
          <a:p>
            <a:fld id="{96684CCC-3B07-9749-B35D-9DD2CC5B7C8E}" type="slidenum">
              <a:rPr lang="en-US" smtClean="0"/>
              <a:t>13</a:t>
            </a:fld>
            <a:endParaRPr lang="en-US"/>
          </a:p>
        </p:txBody>
      </p:sp>
    </p:spTree>
    <p:extLst>
      <p:ext uri="{BB962C8B-B14F-4D97-AF65-F5344CB8AC3E}">
        <p14:creationId xmlns:p14="http://schemas.microsoft.com/office/powerpoint/2010/main" val="4146435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500"/>
              </a:spcBef>
              <a:spcAft>
                <a:spcPts val="1500"/>
              </a:spcAft>
            </a:pPr>
            <a:r>
              <a:rPr lang="en-CA" sz="1800" b="0" i="0" u="none" strike="noStrike" dirty="0">
                <a:solidFill>
                  <a:srgbClr val="000000"/>
                </a:solidFill>
                <a:effectLst/>
                <a:latin typeface="Arial" panose="020B0604020202020204" pitchFamily="34" charset="0"/>
              </a:rPr>
              <a:t>To get the total Within-Cluster Sum of Squared Distances , you simply sum the values across all clusters. </a:t>
            </a:r>
          </a:p>
          <a:p>
            <a:pPr rtl="0">
              <a:spcBef>
                <a:spcPts val="1500"/>
              </a:spcBef>
              <a:spcAft>
                <a:spcPts val="1500"/>
              </a:spcAft>
            </a:pPr>
            <a:endParaRPr lang="en-CA" b="0" dirty="0">
              <a:effectLst/>
            </a:endParaRPr>
          </a:p>
          <a:p>
            <a:pPr rtl="0">
              <a:spcBef>
                <a:spcPts val="1500"/>
              </a:spcBef>
              <a:spcAft>
                <a:spcPts val="0"/>
              </a:spcAft>
            </a:pPr>
            <a:r>
              <a:rPr lang="en-CA" sz="1800" b="0" i="0" u="none" strike="noStrike" dirty="0">
                <a:solidFill>
                  <a:srgbClr val="000000"/>
                </a:solidFill>
                <a:effectLst/>
                <a:latin typeface="Arial" panose="020B0604020202020204" pitchFamily="34" charset="0"/>
              </a:rPr>
              <a:t>The goal is to minimize this total Within-Cluster Sum of Squared Distances to ensure that the data points are as close as possible to their respective centroids.</a:t>
            </a:r>
            <a:endParaRPr lang="en-CA" b="0" dirty="0">
              <a:effectLst/>
            </a:endParaRPr>
          </a:p>
          <a:p>
            <a:br>
              <a:rPr lang="en-CA" dirty="0"/>
            </a:br>
            <a:r>
              <a:rPr lang="en-CA" dirty="0"/>
              <a:t>In other words, we are trying to make each penguin as close as possible to the average penguin in its group.</a:t>
            </a:r>
            <a:endParaRPr lang="en-US" dirty="0"/>
          </a:p>
        </p:txBody>
      </p:sp>
      <p:sp>
        <p:nvSpPr>
          <p:cNvPr id="4" name="Slide Number Placeholder 3"/>
          <p:cNvSpPr>
            <a:spLocks noGrp="1"/>
          </p:cNvSpPr>
          <p:nvPr>
            <p:ph type="sldNum" sz="quarter" idx="5"/>
          </p:nvPr>
        </p:nvSpPr>
        <p:spPr/>
        <p:txBody>
          <a:bodyPr/>
          <a:lstStyle/>
          <a:p>
            <a:fld id="{96684CCC-3B07-9749-B35D-9DD2CC5B7C8E}" type="slidenum">
              <a:rPr lang="en-US" smtClean="0"/>
              <a:t>14</a:t>
            </a:fld>
            <a:endParaRPr lang="en-US"/>
          </a:p>
        </p:txBody>
      </p:sp>
    </p:spTree>
    <p:extLst>
      <p:ext uri="{BB962C8B-B14F-4D97-AF65-F5344CB8AC3E}">
        <p14:creationId xmlns:p14="http://schemas.microsoft.com/office/powerpoint/2010/main" val="1164907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CA" sz="1800" b="0" i="0" u="none" strike="noStrike" dirty="0">
                <a:solidFill>
                  <a:srgbClr val="000000"/>
                </a:solidFill>
                <a:effectLst/>
                <a:latin typeface="Arial" panose="020B0604020202020204" pitchFamily="34" charset="0"/>
              </a:rPr>
              <a:t>The K-means algorithm starts by choosing the number of clusters, denoted as </a:t>
            </a:r>
            <a:r>
              <a:rPr lang="en-CA" sz="1800" b="1" i="0" u="none" strike="noStrike" dirty="0">
                <a:solidFill>
                  <a:srgbClr val="000000"/>
                </a:solidFill>
                <a:effectLst/>
                <a:latin typeface="Arial" panose="020B0604020202020204" pitchFamily="34" charset="0"/>
              </a:rPr>
              <a:t>K</a:t>
            </a:r>
            <a:r>
              <a:rPr lang="en-CA" sz="1800" b="0" i="0" u="none" strike="noStrike" dirty="0">
                <a:solidFill>
                  <a:srgbClr val="000000"/>
                </a:solidFill>
                <a:effectLst/>
                <a:latin typeface="Arial" panose="020B0604020202020204" pitchFamily="34" charset="0"/>
              </a:rPr>
              <a:t>. </a:t>
            </a:r>
          </a:p>
          <a:p>
            <a:pPr rtl="0">
              <a:spcBef>
                <a:spcPts val="0"/>
              </a:spcBef>
              <a:spcAft>
                <a:spcPts val="0"/>
              </a:spcAft>
            </a:pPr>
            <a:endParaRPr lang="en-CA" sz="1800" b="0" i="0" u="none" strike="noStrike" dirty="0">
              <a:solidFill>
                <a:srgbClr val="000000"/>
              </a:solidFill>
              <a:effectLst/>
              <a:latin typeface="Arial" panose="020B0604020202020204" pitchFamily="34" charset="0"/>
            </a:endParaRPr>
          </a:p>
          <a:p>
            <a:pPr rtl="0">
              <a:spcBef>
                <a:spcPts val="0"/>
              </a:spcBef>
              <a:spcAft>
                <a:spcPts val="0"/>
              </a:spcAft>
            </a:pPr>
            <a:r>
              <a:rPr lang="en-CA" sz="1800" b="0" i="0" u="none" strike="noStrike" dirty="0">
                <a:solidFill>
                  <a:srgbClr val="000000"/>
                </a:solidFill>
                <a:effectLst/>
                <a:latin typeface="Arial" panose="020B0604020202020204" pitchFamily="34" charset="0"/>
              </a:rPr>
              <a:t>For this example, let’s assume we want to divide our data into </a:t>
            </a:r>
            <a:r>
              <a:rPr lang="en-CA" sz="1800" b="1" i="0" u="none" strike="noStrike" dirty="0">
                <a:solidFill>
                  <a:srgbClr val="000000"/>
                </a:solidFill>
                <a:effectLst/>
                <a:latin typeface="Arial" panose="020B0604020202020204" pitchFamily="34" charset="0"/>
              </a:rPr>
              <a:t>3 clusters</a:t>
            </a:r>
            <a:r>
              <a:rPr lang="en-CA" sz="1800" b="0" i="0" u="none" strike="noStrike" dirty="0">
                <a:solidFill>
                  <a:srgbClr val="000000"/>
                </a:solidFill>
                <a:effectLst/>
                <a:latin typeface="Arial" panose="020B0604020202020204" pitchFamily="34" charset="0"/>
              </a:rPr>
              <a:t>. This is a key decision because </a:t>
            </a:r>
            <a:r>
              <a:rPr lang="en-CA" sz="1800" b="1" i="0" u="none" strike="noStrike" dirty="0">
                <a:solidFill>
                  <a:srgbClr val="000000"/>
                </a:solidFill>
                <a:effectLst/>
                <a:latin typeface="Arial" panose="020B0604020202020204" pitchFamily="34" charset="0"/>
              </a:rPr>
              <a:t>K</a:t>
            </a:r>
            <a:r>
              <a:rPr lang="en-CA" sz="1800" b="0" i="0" u="none" strike="noStrike" dirty="0">
                <a:solidFill>
                  <a:srgbClr val="000000"/>
                </a:solidFill>
                <a:effectLst/>
                <a:latin typeface="Arial" panose="020B0604020202020204" pitchFamily="34" charset="0"/>
              </a:rPr>
              <a:t> , once again, determines how many groups the data will be split into. </a:t>
            </a:r>
          </a:p>
          <a:p>
            <a:pPr rtl="0">
              <a:spcBef>
                <a:spcPts val="0"/>
              </a:spcBef>
              <a:spcAft>
                <a:spcPts val="0"/>
              </a:spcAft>
            </a:pPr>
            <a:endParaRPr lang="en-CA" b="0" dirty="0">
              <a:effectLst/>
            </a:endParaRPr>
          </a:p>
          <a:p>
            <a:pPr rtl="0">
              <a:spcBef>
                <a:spcPts val="1500"/>
              </a:spcBef>
              <a:spcAft>
                <a:spcPts val="1500"/>
              </a:spcAft>
            </a:pPr>
            <a:r>
              <a:rPr lang="en-CA" sz="1800" b="0" i="0" u="none" strike="noStrike" dirty="0">
                <a:solidFill>
                  <a:srgbClr val="000000"/>
                </a:solidFill>
                <a:effectLst/>
                <a:latin typeface="Arial" panose="020B0604020202020204" pitchFamily="34" charset="0"/>
              </a:rPr>
              <a:t>To begin, the algorithm </a:t>
            </a:r>
            <a:r>
              <a:rPr lang="en-CA" sz="1800" b="1" i="0" u="none" strike="noStrike" dirty="0">
                <a:solidFill>
                  <a:srgbClr val="000000"/>
                </a:solidFill>
                <a:effectLst/>
                <a:latin typeface="Arial" panose="020B0604020202020204" pitchFamily="34" charset="0"/>
              </a:rPr>
              <a:t>randomly assigns each data point to one of these 3 clusters</a:t>
            </a:r>
            <a:r>
              <a:rPr lang="en-CA" sz="1800" b="0" i="0" u="none" strike="noStrike" dirty="0">
                <a:solidFill>
                  <a:srgbClr val="000000"/>
                </a:solidFill>
                <a:effectLst/>
                <a:latin typeface="Arial" panose="020B0604020202020204" pitchFamily="34" charset="0"/>
              </a:rPr>
              <a:t>. At this stage, these initial assignments don’t necessarily reflect anything meaningful. They're simply a starting point for the next steps in the algorithm.</a:t>
            </a:r>
          </a:p>
          <a:p>
            <a:pPr rtl="0">
              <a:spcBef>
                <a:spcPts val="1500"/>
              </a:spcBef>
              <a:spcAft>
                <a:spcPts val="1500"/>
              </a:spcAft>
            </a:pPr>
            <a:endParaRPr lang="en-CA" sz="1800" b="0" dirty="0">
              <a:effectLst/>
            </a:endParaRPr>
          </a:p>
          <a:p>
            <a:pPr rtl="0">
              <a:spcBef>
                <a:spcPts val="1500"/>
              </a:spcBef>
              <a:spcAft>
                <a:spcPts val="1500"/>
              </a:spcAft>
            </a:pPr>
            <a:r>
              <a:rPr lang="en-CA" sz="1800" b="0" i="0" u="none" strike="noStrike" dirty="0">
                <a:solidFill>
                  <a:srgbClr val="000000"/>
                </a:solidFill>
                <a:effectLst/>
                <a:latin typeface="Arial" panose="020B0604020202020204" pitchFamily="34" charset="0"/>
              </a:rPr>
              <a:t>So, for our example:</a:t>
            </a:r>
          </a:p>
          <a:p>
            <a:pPr marL="0" marR="0" lvl="0" indent="0" algn="l" defTabSz="914400" rtl="0" eaLnBrk="1" fontAlgn="auto" latinLnBrk="0" hangingPunct="1">
              <a:lnSpc>
                <a:spcPct val="100000"/>
              </a:lnSpc>
              <a:spcBef>
                <a:spcPts val="1500"/>
              </a:spcBef>
              <a:spcAft>
                <a:spcPts val="1500"/>
              </a:spcAft>
              <a:buClrTx/>
              <a:buSzTx/>
              <a:buFontTx/>
              <a:buNone/>
              <a:tabLst/>
              <a:defRPr/>
            </a:pPr>
            <a:r>
              <a:rPr lang="en-CA" sz="1200" b="0" i="0" u="none" strike="noStrike" dirty="0">
                <a:solidFill>
                  <a:srgbClr val="000000"/>
                </a:solidFill>
                <a:effectLst/>
                <a:latin typeface="Arial" panose="020B0604020202020204" pitchFamily="34" charset="0"/>
              </a:rPr>
              <a:t>And the </a:t>
            </a:r>
            <a:r>
              <a:rPr lang="en-CA" sz="1200" b="1" i="0" u="none" strike="noStrike" dirty="0">
                <a:solidFill>
                  <a:srgbClr val="000000"/>
                </a:solidFill>
                <a:effectLst/>
                <a:latin typeface="Arial" panose="020B0604020202020204" pitchFamily="34" charset="0"/>
              </a:rPr>
              <a:t>blue square</a:t>
            </a:r>
            <a:r>
              <a:rPr lang="en-CA" sz="1200" b="0" i="0" u="none" strike="noStrike" dirty="0">
                <a:solidFill>
                  <a:srgbClr val="000000"/>
                </a:solidFill>
                <a:effectLst/>
                <a:latin typeface="Arial" panose="020B0604020202020204" pitchFamily="34" charset="0"/>
              </a:rPr>
              <a:t> represents data points randomly assigned to the first cluster.</a:t>
            </a:r>
            <a:endParaRPr lang="en-CA" b="0" dirty="0">
              <a:effectLst/>
            </a:endParaRPr>
          </a:p>
          <a:p>
            <a:pPr rtl="0" fontAlgn="base">
              <a:spcBef>
                <a:spcPts val="1500"/>
              </a:spcBef>
              <a:spcAft>
                <a:spcPts val="0"/>
              </a:spcAft>
              <a:buFont typeface="Arial" panose="020B0604020202020204" pitchFamily="34" charset="0"/>
              <a:buChar char="•"/>
            </a:pPr>
            <a:r>
              <a:rPr lang="en-CA" sz="1800" b="0" i="0" u="none" strike="noStrike" dirty="0">
                <a:solidFill>
                  <a:srgbClr val="000000"/>
                </a:solidFill>
                <a:effectLst/>
                <a:latin typeface="Arial" panose="020B0604020202020204" pitchFamily="34" charset="0"/>
              </a:rPr>
              <a:t>The </a:t>
            </a:r>
            <a:r>
              <a:rPr lang="en-CA" sz="1800" b="1" i="0" u="none" strike="noStrike" dirty="0">
                <a:solidFill>
                  <a:srgbClr val="000000"/>
                </a:solidFill>
                <a:effectLst/>
                <a:latin typeface="Arial" panose="020B0604020202020204" pitchFamily="34" charset="0"/>
              </a:rPr>
              <a:t>orange circle</a:t>
            </a:r>
            <a:r>
              <a:rPr lang="en-CA" sz="1800" b="0" i="0" u="none" strike="noStrike" dirty="0">
                <a:solidFill>
                  <a:srgbClr val="000000"/>
                </a:solidFill>
                <a:effectLst/>
                <a:latin typeface="Arial" panose="020B0604020202020204" pitchFamily="34" charset="0"/>
              </a:rPr>
              <a:t> represents data points randomly assigned to the second cluster.</a:t>
            </a:r>
          </a:p>
          <a:p>
            <a:pPr rtl="0" fontAlgn="base">
              <a:spcBef>
                <a:spcPts val="0"/>
              </a:spcBef>
              <a:spcAft>
                <a:spcPts val="0"/>
              </a:spcAft>
              <a:buFont typeface="Arial" panose="020B0604020202020204" pitchFamily="34" charset="0"/>
              <a:buChar char="•"/>
            </a:pPr>
            <a:r>
              <a:rPr lang="en-CA" sz="1800" b="0" i="0" u="none" strike="noStrike" dirty="0">
                <a:solidFill>
                  <a:srgbClr val="000000"/>
                </a:solidFill>
                <a:effectLst/>
                <a:latin typeface="Arial" panose="020B0604020202020204" pitchFamily="34" charset="0"/>
              </a:rPr>
              <a:t>The </a:t>
            </a:r>
            <a:r>
              <a:rPr lang="en-CA" sz="1800" b="1" i="0" u="none" strike="noStrike" dirty="0">
                <a:solidFill>
                  <a:srgbClr val="000000"/>
                </a:solidFill>
                <a:effectLst/>
                <a:latin typeface="Arial" panose="020B0604020202020204" pitchFamily="34" charset="0"/>
              </a:rPr>
              <a:t>red triangle</a:t>
            </a:r>
            <a:r>
              <a:rPr lang="en-CA" sz="1800" b="0" i="0" u="none" strike="noStrike" dirty="0">
                <a:solidFill>
                  <a:srgbClr val="000000"/>
                </a:solidFill>
                <a:effectLst/>
                <a:latin typeface="Arial" panose="020B0604020202020204" pitchFamily="34" charset="0"/>
              </a:rPr>
              <a:t> represents data points randomly assigned to the third cluster.</a:t>
            </a:r>
          </a:p>
          <a:p>
            <a:br>
              <a:rPr lang="en-CA" dirty="0"/>
            </a:br>
            <a:endParaRPr lang="en-US" dirty="0"/>
          </a:p>
        </p:txBody>
      </p:sp>
      <p:sp>
        <p:nvSpPr>
          <p:cNvPr id="4" name="Slide Number Placeholder 3"/>
          <p:cNvSpPr>
            <a:spLocks noGrp="1"/>
          </p:cNvSpPr>
          <p:nvPr>
            <p:ph type="sldNum" sz="quarter" idx="5"/>
          </p:nvPr>
        </p:nvSpPr>
        <p:spPr/>
        <p:txBody>
          <a:bodyPr/>
          <a:lstStyle/>
          <a:p>
            <a:fld id="{96684CCC-3B07-9749-B35D-9DD2CC5B7C8E}" type="slidenum">
              <a:rPr lang="en-US" smtClean="0"/>
              <a:t>15</a:t>
            </a:fld>
            <a:endParaRPr lang="en-US"/>
          </a:p>
        </p:txBody>
      </p:sp>
    </p:spTree>
    <p:extLst>
      <p:ext uri="{BB962C8B-B14F-4D97-AF65-F5344CB8AC3E}">
        <p14:creationId xmlns:p14="http://schemas.microsoft.com/office/powerpoint/2010/main" val="38527704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3257F-2879-DB92-2918-347862BD20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3C1981-6A00-C6F7-BEC5-E8B7258ECA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C969AA-7744-9C35-C9C9-DA8C2337E2D5}"/>
              </a:ext>
            </a:extLst>
          </p:cNvPr>
          <p:cNvSpPr>
            <a:spLocks noGrp="1"/>
          </p:cNvSpPr>
          <p:nvPr>
            <p:ph type="body" idx="1"/>
          </p:nvPr>
        </p:nvSpPr>
        <p:spPr/>
        <p:txBody>
          <a:bodyPr/>
          <a:lstStyle/>
          <a:p>
            <a:pPr rtl="0">
              <a:spcBef>
                <a:spcPts val="1500"/>
              </a:spcBef>
              <a:spcAft>
                <a:spcPts val="1500"/>
              </a:spcAft>
            </a:pPr>
            <a:r>
              <a:rPr lang="en-CA" sz="1800" b="0" i="0" u="none" strike="noStrike" dirty="0">
                <a:solidFill>
                  <a:srgbClr val="000000"/>
                </a:solidFill>
                <a:effectLst/>
                <a:latin typeface="Arial" panose="020B0604020202020204" pitchFamily="34" charset="0"/>
              </a:rPr>
              <a:t>Now that we've randomly assigned data points to clusters, the K-means algorithm enters its iterative process to improve these initial groupings.</a:t>
            </a:r>
            <a:endParaRPr lang="en-CA" b="0" dirty="0">
              <a:effectLst/>
            </a:endParaRPr>
          </a:p>
          <a:p>
            <a:pPr rtl="0">
              <a:spcBef>
                <a:spcPts val="1500"/>
              </a:spcBef>
              <a:spcAft>
                <a:spcPts val="1500"/>
              </a:spcAft>
            </a:pPr>
            <a:r>
              <a:rPr lang="en-CA" sz="1800" b="0" i="0" u="none" strike="noStrike" dirty="0">
                <a:solidFill>
                  <a:srgbClr val="000000"/>
                </a:solidFill>
                <a:effectLst/>
                <a:latin typeface="Arial" panose="020B0604020202020204" pitchFamily="34" charset="0"/>
              </a:rPr>
              <a:t>The algorithm involves two key steps, which are repeated until the cluster assignments no longer change.</a:t>
            </a:r>
          </a:p>
          <a:p>
            <a:pPr rtl="0">
              <a:spcBef>
                <a:spcPts val="1500"/>
              </a:spcBef>
              <a:spcAft>
                <a:spcPts val="1500"/>
              </a:spcAft>
            </a:pPr>
            <a:endParaRPr lang="en-CA" b="0" dirty="0">
              <a:effectLst/>
            </a:endParaRPr>
          </a:p>
          <a:p>
            <a:pPr rtl="0">
              <a:spcBef>
                <a:spcPts val="1500"/>
              </a:spcBef>
              <a:spcAft>
                <a:spcPts val="1500"/>
              </a:spcAft>
            </a:pPr>
            <a:r>
              <a:rPr lang="en-CA" sz="1800" b="1" i="0" u="none" strike="noStrike" dirty="0">
                <a:solidFill>
                  <a:srgbClr val="000000"/>
                </a:solidFill>
                <a:effectLst/>
                <a:latin typeface="Arial" panose="020B0604020202020204" pitchFamily="34" charset="0"/>
              </a:rPr>
              <a:t>Step 1: Center Update (ANIMATION)</a:t>
            </a:r>
            <a:endParaRPr lang="en-CA" b="0" dirty="0">
              <a:effectLst/>
            </a:endParaRPr>
          </a:p>
          <a:p>
            <a:pPr rtl="0">
              <a:spcBef>
                <a:spcPts val="1500"/>
              </a:spcBef>
              <a:spcAft>
                <a:spcPts val="1500"/>
              </a:spcAft>
            </a:pPr>
            <a:r>
              <a:rPr lang="en-CA" sz="1800" b="0" i="0" u="none" strike="noStrike" dirty="0">
                <a:solidFill>
                  <a:srgbClr val="000000"/>
                </a:solidFill>
                <a:effectLst/>
                <a:latin typeface="Arial" panose="020B0604020202020204" pitchFamily="34" charset="0"/>
              </a:rPr>
              <a:t>In this step, we compute the center, or the centroid, of each cluster</a:t>
            </a:r>
            <a:r>
              <a:rPr lang="en-CA" sz="1800" b="1" i="0" u="none" strike="noStrike" dirty="0">
                <a:solidFill>
                  <a:srgbClr val="000000"/>
                </a:solidFill>
                <a:effectLst/>
                <a:latin typeface="Arial" panose="020B0604020202020204" pitchFamily="34" charset="0"/>
              </a:rPr>
              <a:t>. </a:t>
            </a:r>
            <a:r>
              <a:rPr lang="en-CA" sz="1800" b="0" i="0" u="none" strike="noStrike" dirty="0">
                <a:solidFill>
                  <a:srgbClr val="000000"/>
                </a:solidFill>
                <a:effectLst/>
                <a:latin typeface="Arial" panose="020B0604020202020204" pitchFamily="34" charset="0"/>
              </a:rPr>
              <a:t>So, we find the 'mean' of the x and y coordinates for all the points in a particular cluster, and this becomes the new center of that group.</a:t>
            </a:r>
            <a:endParaRPr lang="en-CA" b="0" dirty="0">
              <a:effectLst/>
            </a:endParaRPr>
          </a:p>
          <a:p>
            <a:pPr rtl="0">
              <a:spcBef>
                <a:spcPts val="1500"/>
              </a:spcBef>
              <a:spcAft>
                <a:spcPts val="1500"/>
              </a:spcAft>
            </a:pPr>
            <a:r>
              <a:rPr lang="en-CA" sz="1800" b="0" i="0" u="none" strike="noStrike" dirty="0">
                <a:solidFill>
                  <a:srgbClr val="000000"/>
                </a:solidFill>
                <a:effectLst/>
                <a:latin typeface="Arial" panose="020B0604020202020204" pitchFamily="34" charset="0"/>
              </a:rPr>
              <a:t>For our example,  there are 3 centroids that that represents the "average" flipper length and </a:t>
            </a:r>
            <a:r>
              <a:rPr lang="en-CA" sz="1800" b="0" i="0" u="none" strike="noStrike" dirty="0" err="1">
                <a:solidFill>
                  <a:srgbClr val="000000"/>
                </a:solidFill>
                <a:effectLst/>
                <a:latin typeface="Arial" panose="020B0604020202020204" pitchFamily="34" charset="0"/>
              </a:rPr>
              <a:t>bil</a:t>
            </a:r>
            <a:r>
              <a:rPr lang="en-CA" sz="1800" b="0" i="0" u="none" strike="noStrike" dirty="0">
                <a:solidFill>
                  <a:srgbClr val="000000"/>
                </a:solidFill>
                <a:effectLst/>
                <a:latin typeface="Arial" panose="020B0604020202020204" pitchFamily="34" charset="0"/>
              </a:rPr>
              <a:t> length for all the data points in each cluster.</a:t>
            </a:r>
          </a:p>
          <a:p>
            <a:pPr rtl="0">
              <a:spcBef>
                <a:spcPts val="1500"/>
              </a:spcBef>
              <a:spcAft>
                <a:spcPts val="1500"/>
              </a:spcAft>
            </a:pPr>
            <a:endParaRPr lang="en-CA" b="0" dirty="0">
              <a:effectLst/>
            </a:endParaRPr>
          </a:p>
          <a:p>
            <a:pPr rtl="0">
              <a:spcBef>
                <a:spcPts val="1500"/>
              </a:spcBef>
              <a:spcAft>
                <a:spcPts val="1500"/>
              </a:spcAft>
            </a:pPr>
            <a:r>
              <a:rPr lang="en-CA" sz="1800" b="0" i="0" u="none" strike="noStrike" dirty="0">
                <a:solidFill>
                  <a:srgbClr val="000000"/>
                </a:solidFill>
                <a:effectLst/>
                <a:latin typeface="Arial" panose="020B0604020202020204" pitchFamily="34" charset="0"/>
              </a:rPr>
              <a:t>Once we have the updated centroids, we move to the second step which is label update, (ANIMATION) meaning we reassigning each data point to the cluster with the </a:t>
            </a:r>
            <a:r>
              <a:rPr lang="en-CA" sz="1800" b="1" i="0" u="none" strike="noStrike" dirty="0">
                <a:solidFill>
                  <a:srgbClr val="000000"/>
                </a:solidFill>
                <a:effectLst/>
                <a:latin typeface="Arial" panose="020B0604020202020204" pitchFamily="34" charset="0"/>
              </a:rPr>
              <a:t>nearest centroid</a:t>
            </a:r>
            <a:r>
              <a:rPr lang="en-CA" sz="1800" b="0" i="0" u="none" strike="noStrike" dirty="0">
                <a:solidFill>
                  <a:srgbClr val="000000"/>
                </a:solidFill>
                <a:effectLst/>
                <a:latin typeface="Arial" panose="020B0604020202020204" pitchFamily="34" charset="0"/>
              </a:rPr>
              <a:t>. </a:t>
            </a:r>
          </a:p>
          <a:p>
            <a:pPr rtl="0">
              <a:spcBef>
                <a:spcPts val="1500"/>
              </a:spcBef>
              <a:spcAft>
                <a:spcPts val="1500"/>
              </a:spcAft>
            </a:pPr>
            <a:endParaRPr lang="en-CA" b="0" dirty="0">
              <a:effectLst/>
            </a:endParaRPr>
          </a:p>
          <a:p>
            <a:pPr rtl="0">
              <a:spcBef>
                <a:spcPts val="1500"/>
              </a:spcBef>
              <a:spcAft>
                <a:spcPts val="1500"/>
              </a:spcAft>
            </a:pPr>
            <a:r>
              <a:rPr lang="en-CA" sz="1800" b="0" i="0" u="none" strike="noStrike" dirty="0">
                <a:solidFill>
                  <a:srgbClr val="000000"/>
                </a:solidFill>
                <a:effectLst/>
                <a:latin typeface="Arial" panose="020B0604020202020204" pitchFamily="34" charset="0"/>
              </a:rPr>
              <a:t>The data points will be </a:t>
            </a:r>
            <a:r>
              <a:rPr lang="en-CA" sz="1800" b="0" i="0" u="none" strike="noStrike" dirty="0" err="1">
                <a:solidFill>
                  <a:srgbClr val="000000"/>
                </a:solidFill>
                <a:effectLst/>
                <a:latin typeface="Arial" panose="020B0604020202020204" pitchFamily="34" charset="0"/>
              </a:rPr>
              <a:t>reasigned</a:t>
            </a:r>
            <a:r>
              <a:rPr lang="en-CA" sz="1800" b="0" i="0" u="none" strike="noStrike" dirty="0">
                <a:solidFill>
                  <a:srgbClr val="000000"/>
                </a:solidFill>
                <a:effectLst/>
                <a:latin typeface="Arial" panose="020B0604020202020204" pitchFamily="34" charset="0"/>
              </a:rPr>
              <a:t> from one cluster to another if they are closer to a different centroid, helping refine the groupings. So in this example here (ANIMATION), this data point is actually closer to the Blue Square centroid than the red triangle centroid, so the label was updated accordingly.</a:t>
            </a:r>
          </a:p>
          <a:p>
            <a:pPr rtl="0">
              <a:spcBef>
                <a:spcPts val="1500"/>
              </a:spcBef>
              <a:spcAft>
                <a:spcPts val="1500"/>
              </a:spcAft>
            </a:pPr>
            <a:endParaRPr lang="en-CA" b="0" dirty="0">
              <a:effectLst/>
            </a:endParaRPr>
          </a:p>
          <a:p>
            <a:pPr rtl="0">
              <a:spcBef>
                <a:spcPts val="1500"/>
              </a:spcBef>
              <a:spcAft>
                <a:spcPts val="1500"/>
              </a:spcAft>
            </a:pPr>
            <a:r>
              <a:rPr lang="en-CA" sz="1800" b="0" i="0" u="none" strike="noStrike" dirty="0">
                <a:solidFill>
                  <a:srgbClr val="000000"/>
                </a:solidFill>
                <a:effectLst/>
                <a:latin typeface="Arial" panose="020B0604020202020204" pitchFamily="34" charset="0"/>
              </a:rPr>
              <a:t>These two steps—</a:t>
            </a:r>
            <a:r>
              <a:rPr lang="en-CA" sz="1800" b="1" i="0" u="none" strike="noStrike" dirty="0">
                <a:solidFill>
                  <a:srgbClr val="000000"/>
                </a:solidFill>
                <a:effectLst/>
                <a:latin typeface="Arial" panose="020B0604020202020204" pitchFamily="34" charset="0"/>
              </a:rPr>
              <a:t>center update</a:t>
            </a:r>
            <a:r>
              <a:rPr lang="en-CA" sz="1800" b="0" i="0" u="none" strike="noStrike" dirty="0">
                <a:solidFill>
                  <a:srgbClr val="000000"/>
                </a:solidFill>
                <a:effectLst/>
                <a:latin typeface="Arial" panose="020B0604020202020204" pitchFamily="34" charset="0"/>
              </a:rPr>
              <a:t> and </a:t>
            </a:r>
            <a:r>
              <a:rPr lang="en-CA" sz="1800" b="1" i="0" u="none" strike="noStrike" dirty="0">
                <a:solidFill>
                  <a:srgbClr val="000000"/>
                </a:solidFill>
                <a:effectLst/>
                <a:latin typeface="Arial" panose="020B0604020202020204" pitchFamily="34" charset="0"/>
              </a:rPr>
              <a:t>label update</a:t>
            </a:r>
            <a:r>
              <a:rPr lang="en-CA" sz="1800" b="0" i="0" u="none" strike="noStrike" dirty="0">
                <a:solidFill>
                  <a:srgbClr val="000000"/>
                </a:solidFill>
                <a:effectLst/>
                <a:latin typeface="Arial" panose="020B0604020202020204" pitchFamily="34" charset="0"/>
              </a:rPr>
              <a:t>—are repeated over and over, each time adjusting the clusters slightly until the assignments stabilize. This means the data points no longer change clusters, and the centroids stop moving.</a:t>
            </a:r>
          </a:p>
          <a:p>
            <a:pPr rtl="0">
              <a:spcBef>
                <a:spcPts val="1500"/>
              </a:spcBef>
              <a:spcAft>
                <a:spcPts val="1500"/>
              </a:spcAft>
            </a:pPr>
            <a:endParaRPr lang="en-CA" b="0" dirty="0">
              <a:effectLst/>
            </a:endParaRPr>
          </a:p>
          <a:p>
            <a:pPr rtl="0">
              <a:spcBef>
                <a:spcPts val="1500"/>
              </a:spcBef>
              <a:spcAft>
                <a:spcPts val="1500"/>
              </a:spcAft>
            </a:pPr>
            <a:r>
              <a:rPr lang="en-CA" sz="1800" b="0" i="0" u="none" strike="noStrike" dirty="0">
                <a:solidFill>
                  <a:srgbClr val="000000"/>
                </a:solidFill>
                <a:effectLst/>
                <a:latin typeface="Arial" panose="020B0604020202020204" pitchFamily="34" charset="0"/>
              </a:rPr>
              <a:t>This iterative process is what helps the algorithm find the most meaningful grouping of the data.</a:t>
            </a:r>
          </a:p>
          <a:p>
            <a:pPr rtl="0">
              <a:spcBef>
                <a:spcPts val="1500"/>
              </a:spcBef>
              <a:spcAft>
                <a:spcPts val="1500"/>
              </a:spcAft>
            </a:pPr>
            <a:endParaRPr lang="en-CA" sz="1800" b="0" i="0" u="none" strike="noStrike" dirty="0">
              <a:solidFill>
                <a:srgbClr val="000000"/>
              </a:solidFill>
              <a:effectLst/>
              <a:latin typeface="Arial" panose="020B0604020202020204" pitchFamily="34" charset="0"/>
            </a:endParaRPr>
          </a:p>
          <a:p>
            <a:pPr rtl="0">
              <a:spcBef>
                <a:spcPts val="1500"/>
              </a:spcBef>
              <a:spcAft>
                <a:spcPts val="1500"/>
              </a:spcAft>
            </a:pPr>
            <a:r>
              <a:rPr lang="en-CA" sz="1800" b="0" i="0" u="none" strike="noStrike" dirty="0">
                <a:solidFill>
                  <a:srgbClr val="000000"/>
                </a:solidFill>
                <a:effectLst/>
                <a:latin typeface="Arial" panose="020B0604020202020204" pitchFamily="34" charset="0"/>
              </a:rPr>
              <a:t>Here, we can see that by the </a:t>
            </a:r>
            <a:r>
              <a:rPr lang="en-CA" sz="1800" b="1" i="0" u="none" strike="noStrike" dirty="0">
                <a:solidFill>
                  <a:srgbClr val="000000"/>
                </a:solidFill>
                <a:effectLst/>
                <a:latin typeface="Arial" panose="020B0604020202020204" pitchFamily="34" charset="0"/>
              </a:rPr>
              <a:t>third iteration</a:t>
            </a:r>
            <a:r>
              <a:rPr lang="en-CA" sz="1800" b="0" i="0" u="none" strike="noStrike" dirty="0">
                <a:solidFill>
                  <a:srgbClr val="000000"/>
                </a:solidFill>
                <a:effectLst/>
                <a:latin typeface="Arial" panose="020B0604020202020204" pitchFamily="34" charset="0"/>
              </a:rPr>
              <a:t>, both the cluster centers and the labels remain the same. This tells us that the clustering process has stabilized. Essentially, the algorithm has </a:t>
            </a:r>
            <a:r>
              <a:rPr lang="en-CA" sz="1800" b="1" i="0" u="none" strike="noStrike" dirty="0">
                <a:solidFill>
                  <a:srgbClr val="000000"/>
                </a:solidFill>
                <a:effectLst/>
                <a:latin typeface="Arial" panose="020B0604020202020204" pitchFamily="34" charset="0"/>
              </a:rPr>
              <a:t>converged</a:t>
            </a:r>
            <a:r>
              <a:rPr lang="en-CA" sz="1800" b="0" i="0" u="none" strike="noStrike" dirty="0">
                <a:solidFill>
                  <a:srgbClr val="000000"/>
                </a:solidFill>
                <a:effectLst/>
                <a:latin typeface="Arial" panose="020B0604020202020204" pitchFamily="34" charset="0"/>
              </a:rPr>
              <a:t> and no more changes need to be made. </a:t>
            </a:r>
          </a:p>
          <a:p>
            <a:pPr rtl="0">
              <a:spcBef>
                <a:spcPts val="1500"/>
              </a:spcBef>
              <a:spcAft>
                <a:spcPts val="1500"/>
              </a:spcAft>
            </a:pPr>
            <a:endParaRPr lang="en-CA" b="0" dirty="0">
              <a:effectLst/>
            </a:endParaRPr>
          </a:p>
          <a:p>
            <a:pPr rtl="0">
              <a:spcBef>
                <a:spcPts val="1500"/>
              </a:spcBef>
              <a:spcAft>
                <a:spcPts val="1500"/>
              </a:spcAft>
            </a:pPr>
            <a:r>
              <a:rPr lang="en-CA" sz="1800" b="0" i="0" u="none" strike="noStrike" dirty="0">
                <a:solidFill>
                  <a:srgbClr val="000000"/>
                </a:solidFill>
                <a:effectLst/>
                <a:latin typeface="Arial" panose="020B0604020202020204" pitchFamily="34" charset="0"/>
              </a:rPr>
              <a:t>Another key indicator is the </a:t>
            </a:r>
            <a:r>
              <a:rPr lang="en-CA" sz="1800" b="1" i="0" u="none" strike="noStrike" dirty="0">
                <a:solidFill>
                  <a:srgbClr val="000000"/>
                </a:solidFill>
                <a:effectLst/>
                <a:latin typeface="Arial" panose="020B0604020202020204" pitchFamily="34" charset="0"/>
              </a:rPr>
              <a:t>total Within-Cluster Sum of Squared Distances</a:t>
            </a:r>
            <a:r>
              <a:rPr lang="en-CA" sz="1800" b="0" i="0" u="none" strike="noStrike" dirty="0">
                <a:solidFill>
                  <a:srgbClr val="000000"/>
                </a:solidFill>
                <a:effectLst/>
                <a:latin typeface="Arial" panose="020B0604020202020204" pitchFamily="34" charset="0"/>
              </a:rPr>
              <a:t>. Over time, this value will continue to decrease as the algorithm refines the clusters. However, once it reaches its minimum, it will stop decreasing. This means the data points are as close as possible to their respective centroids, and no further improvements can be made.</a:t>
            </a:r>
            <a:br>
              <a:rPr lang="en-CA" dirty="0"/>
            </a:br>
            <a:endParaRPr lang="en-US" dirty="0"/>
          </a:p>
        </p:txBody>
      </p:sp>
      <p:sp>
        <p:nvSpPr>
          <p:cNvPr id="4" name="Slide Number Placeholder 3">
            <a:extLst>
              <a:ext uri="{FF2B5EF4-FFF2-40B4-BE49-F238E27FC236}">
                <a16:creationId xmlns:a16="http://schemas.microsoft.com/office/drawing/2014/main" id="{EA6DC2A4-EA1E-C0B7-57FE-F47EB736B6C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6684CCC-3B07-9749-B35D-9DD2CC5B7C8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544741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5EDAAB-D3B5-8F2D-7649-371D565A56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DF9DF2-34E6-D3E0-61CA-A956AA4711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FF591D-3E08-8FD4-31B2-5F0A0361447A}"/>
              </a:ext>
            </a:extLst>
          </p:cNvPr>
          <p:cNvSpPr>
            <a:spLocks noGrp="1"/>
          </p:cNvSpPr>
          <p:nvPr>
            <p:ph type="body" idx="1"/>
          </p:nvPr>
        </p:nvSpPr>
        <p:spPr/>
        <p:txBody>
          <a:bodyPr/>
          <a:lstStyle/>
          <a:p>
            <a:pPr rtl="0">
              <a:spcBef>
                <a:spcPts val="0"/>
              </a:spcBef>
              <a:spcAft>
                <a:spcPts val="0"/>
              </a:spcAft>
            </a:pPr>
            <a:r>
              <a:rPr lang="en-CA" dirty="0"/>
              <a:t>It's worth noting that sometimes K-means starts off with bad guesses.</a:t>
            </a:r>
          </a:p>
          <a:p>
            <a:pPr rtl="0">
              <a:spcBef>
                <a:spcPts val="0"/>
              </a:spcBef>
              <a:spcAft>
                <a:spcPts val="0"/>
              </a:spcAft>
            </a:pPr>
            <a:br>
              <a:rPr lang="en-CA" b="0" dirty="0">
                <a:effectLst/>
              </a:rPr>
            </a:br>
            <a:r>
              <a:rPr lang="en-CA" sz="1800" b="0" i="0" u="none" strike="noStrike" dirty="0">
                <a:solidFill>
                  <a:srgbClr val="000000"/>
                </a:solidFill>
                <a:effectLst/>
                <a:latin typeface="Arial" panose="020B0604020202020204" pitchFamily="34" charset="0"/>
              </a:rPr>
              <a:t>This typically happens due to poor initializations. Remember that K-means begins by randomly assigning data points to a cluster, which generates our initial cluster centers. If these centers are poorly placed, the algorithm may converge to a less-than-ideal solution that doesn't reflect the best possible clustering.</a:t>
            </a:r>
            <a:endParaRPr lang="en-CA" b="0" dirty="0">
              <a:effectLst/>
            </a:endParaRPr>
          </a:p>
          <a:p>
            <a:br>
              <a:rPr lang="en-CA" b="0" dirty="0">
                <a:effectLst/>
              </a:rPr>
            </a:br>
            <a:r>
              <a:rPr lang="en-CA" sz="1800" b="0" i="0" u="none" strike="noStrike" dirty="0">
                <a:solidFill>
                  <a:srgbClr val="000000"/>
                </a:solidFill>
                <a:effectLst/>
                <a:latin typeface="Arial" panose="020B0604020202020204" pitchFamily="34" charset="0"/>
              </a:rPr>
              <a:t>In the </a:t>
            </a:r>
            <a:r>
              <a:rPr lang="en-CA" sz="1800" b="1" i="0" u="none" strike="noStrike" dirty="0">
                <a:solidFill>
                  <a:srgbClr val="000000"/>
                </a:solidFill>
                <a:effectLst/>
                <a:latin typeface="Arial" panose="020B0604020202020204" pitchFamily="34" charset="0"/>
              </a:rPr>
              <a:t>figure</a:t>
            </a:r>
            <a:r>
              <a:rPr lang="en-CA" sz="1800" b="0" i="0" u="none" strike="noStrike" dirty="0">
                <a:solidFill>
                  <a:srgbClr val="000000"/>
                </a:solidFill>
                <a:effectLst/>
                <a:latin typeface="Arial" panose="020B0604020202020204" pitchFamily="34" charset="0"/>
              </a:rPr>
              <a:t> here, you can see how the K-means algorithm evolves over the first 4 iterations, starting from a poor initialization. With each iteration, the algorithm adjusts the cluster centers and reassigns the data points just as we've seen before. But because of the poor starting points, the algorithm still doesn’t reach the most optimal clusters by the end of the process. You can see that it sort of subdivided the bottom cluster into two groups, and treated the two top clusters as one.</a:t>
            </a:r>
          </a:p>
          <a:p>
            <a:endParaRPr lang="en-CA" sz="1800" b="0" i="0" u="none" strike="noStrike" dirty="0">
              <a:solidFill>
                <a:srgbClr val="000000"/>
              </a:solidFill>
              <a:effectLst/>
              <a:latin typeface="Arial" panose="020B0604020202020204" pitchFamily="34" charset="0"/>
            </a:endParaRPr>
          </a:p>
          <a:p>
            <a:pPr rtl="0">
              <a:spcBef>
                <a:spcPts val="1500"/>
              </a:spcBef>
              <a:spcAft>
                <a:spcPts val="1500"/>
              </a:spcAft>
            </a:pPr>
            <a:r>
              <a:rPr lang="en-CA" sz="1800" b="0" i="0" u="none" strike="noStrike" dirty="0">
                <a:solidFill>
                  <a:srgbClr val="000000"/>
                </a:solidFill>
                <a:effectLst/>
                <a:latin typeface="Arial" panose="020B0604020202020204" pitchFamily="34" charset="0"/>
              </a:rPr>
              <a:t>So, how can we deal with this issue? One common strategy is to use </a:t>
            </a:r>
            <a:r>
              <a:rPr lang="en-CA" sz="1800" b="1" i="0" u="none" strike="noStrike" dirty="0">
                <a:solidFill>
                  <a:srgbClr val="000000"/>
                </a:solidFill>
                <a:effectLst/>
                <a:latin typeface="Arial" panose="020B0604020202020204" pitchFamily="34" charset="0"/>
              </a:rPr>
              <a:t>random restarts</a:t>
            </a:r>
            <a:r>
              <a:rPr lang="en-CA" sz="1800" b="0" i="0" u="none" strike="noStrike" dirty="0">
                <a:solidFill>
                  <a:srgbClr val="000000"/>
                </a:solidFill>
                <a:effectLst/>
                <a:latin typeface="Arial" panose="020B0604020202020204" pitchFamily="34" charset="0"/>
              </a:rPr>
              <a:t>. This means running the K-means algorithm multiple times with different initializations, and then choosing the solution with the lowest total </a:t>
            </a:r>
            <a:r>
              <a:rPr lang="en-CA" sz="1800" b="1" i="0" u="none" strike="noStrike" dirty="0">
                <a:solidFill>
                  <a:srgbClr val="000000"/>
                </a:solidFill>
                <a:effectLst/>
                <a:latin typeface="Arial" panose="020B0604020202020204" pitchFamily="34" charset="0"/>
              </a:rPr>
              <a:t>Within-Cluster Sum of Squared Distances</a:t>
            </a:r>
            <a:r>
              <a:rPr lang="en-CA" sz="1800" b="0" i="0" u="none" strike="noStrike" dirty="0">
                <a:solidFill>
                  <a:srgbClr val="000000"/>
                </a:solidFill>
                <a:effectLst/>
                <a:latin typeface="Arial" panose="020B0604020202020204" pitchFamily="34" charset="0"/>
              </a:rPr>
              <a:t>. This helps us avoid getting stuck in a suboptimal solution.</a:t>
            </a:r>
          </a:p>
          <a:p>
            <a:br>
              <a:rPr lang="en-CA" dirty="0"/>
            </a:br>
            <a:endParaRPr lang="en-US" dirty="0"/>
          </a:p>
        </p:txBody>
      </p:sp>
      <p:sp>
        <p:nvSpPr>
          <p:cNvPr id="4" name="Slide Number Placeholder 3">
            <a:extLst>
              <a:ext uri="{FF2B5EF4-FFF2-40B4-BE49-F238E27FC236}">
                <a16:creationId xmlns:a16="http://schemas.microsoft.com/office/drawing/2014/main" id="{9FEA851A-349C-309F-C0C3-6AC65CE31DA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6684CCC-3B07-9749-B35D-9DD2CC5B7C8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733175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3C579-A44F-D960-92D3-60B4D98B72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344BC3-9EA4-BF39-6B0C-9AB78DC455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9937B4-5F74-BE5E-B3AB-2074DDD475F2}"/>
              </a:ext>
            </a:extLst>
          </p:cNvPr>
          <p:cNvSpPr>
            <a:spLocks noGrp="1"/>
          </p:cNvSpPr>
          <p:nvPr>
            <p:ph type="body" idx="1"/>
          </p:nvPr>
        </p:nvSpPr>
        <p:spPr/>
        <p:txBody>
          <a:bodyPr/>
          <a:lstStyle/>
          <a:p>
            <a:pPr rtl="0">
              <a:spcBef>
                <a:spcPts val="0"/>
              </a:spcBef>
              <a:spcAft>
                <a:spcPts val="0"/>
              </a:spcAft>
            </a:pPr>
            <a:r>
              <a:rPr lang="en-CA" sz="2000" dirty="0"/>
              <a:t>We talked about this K parameter which is something we can choose. And so far, the examples we've been going through, we </a:t>
            </a:r>
            <a:r>
              <a:rPr lang="en-CA" sz="2000" dirty="0" err="1"/>
              <a:t>arbitratily</a:t>
            </a:r>
            <a:r>
              <a:rPr lang="en-CA" sz="2000" dirty="0"/>
              <a:t> chose K is equal to 3, meaning 3 clusters. But how do we know what value of K is the right choice?</a:t>
            </a:r>
          </a:p>
          <a:p>
            <a:pPr rtl="0" fontAlgn="base">
              <a:spcBef>
                <a:spcPts val="1500"/>
              </a:spcBef>
              <a:spcAft>
                <a:spcPts val="0"/>
              </a:spcAft>
              <a:buFont typeface="Arial" panose="020B0604020202020204" pitchFamily="34" charset="0"/>
              <a:buChar char="•"/>
            </a:pPr>
            <a:endParaRPr lang="en-CA" sz="1300" b="0" i="0" u="none" strike="noStrike" dirty="0">
              <a:solidFill>
                <a:srgbClr val="000000"/>
              </a:solidFill>
              <a:effectLst/>
              <a:latin typeface="Arial" panose="020B0604020202020204" pitchFamily="34" charset="0"/>
            </a:endParaRPr>
          </a:p>
          <a:p>
            <a:pPr rtl="0" fontAlgn="base">
              <a:spcBef>
                <a:spcPts val="1500"/>
              </a:spcBef>
              <a:spcAft>
                <a:spcPts val="0"/>
              </a:spcAft>
              <a:buFont typeface="Arial" panose="020B0604020202020204" pitchFamily="34" charset="0"/>
              <a:buChar char="•"/>
            </a:pPr>
            <a:r>
              <a:rPr lang="en-CA" sz="1300" b="0" i="0" u="none" strike="noStrike" dirty="0">
                <a:solidFill>
                  <a:srgbClr val="000000"/>
                </a:solidFill>
                <a:effectLst/>
                <a:latin typeface="Arial" panose="020B0604020202020204" pitchFamily="34" charset="0"/>
              </a:rPr>
              <a:t>When K is too small, for example K = 1, we may force distinct groups to merge into a single cluster.</a:t>
            </a:r>
          </a:p>
          <a:p>
            <a:pPr rtl="0">
              <a:spcBef>
                <a:spcPts val="1500"/>
              </a:spcBef>
              <a:spcAft>
                <a:spcPts val="1500"/>
              </a:spcAft>
            </a:pPr>
            <a:r>
              <a:rPr lang="en-CA" sz="1300" b="0" i="0" u="none" strike="noStrike" dirty="0">
                <a:solidFill>
                  <a:srgbClr val="000000"/>
                </a:solidFill>
                <a:effectLst/>
                <a:latin typeface="Arial" panose="020B0604020202020204" pitchFamily="34" charset="0"/>
              </a:rPr>
              <a:t>The result? The data isn’t grouped meaningfully, and our clusters don’t reflect the true structure of the data.</a:t>
            </a:r>
          </a:p>
          <a:p>
            <a:pPr rtl="0">
              <a:spcBef>
                <a:spcPts val="1500"/>
              </a:spcBef>
              <a:spcAft>
                <a:spcPts val="1500"/>
              </a:spcAft>
            </a:pPr>
            <a:endParaRPr lang="en-CA" b="0" dirty="0">
              <a:effectLst/>
            </a:endParaRPr>
          </a:p>
          <a:p>
            <a:pPr rtl="0" fontAlgn="base">
              <a:spcBef>
                <a:spcPts val="1500"/>
              </a:spcBef>
              <a:spcAft>
                <a:spcPts val="0"/>
              </a:spcAft>
              <a:buFont typeface="Arial" panose="020B0604020202020204" pitchFamily="34" charset="0"/>
              <a:buChar char="•"/>
            </a:pPr>
            <a:r>
              <a:rPr lang="en-CA" sz="1300" b="0" i="0" u="none" strike="noStrike" dirty="0">
                <a:solidFill>
                  <a:srgbClr val="000000"/>
                </a:solidFill>
                <a:effectLst/>
                <a:latin typeface="Arial" panose="020B0604020202020204" pitchFamily="34" charset="0"/>
              </a:rPr>
              <a:t>On the other hand, when K is too large, for example K = 9, we overcomplicate our </a:t>
            </a:r>
            <a:r>
              <a:rPr lang="en-CA" sz="1300" b="0" i="0" u="none" strike="noStrike" dirty="0" err="1">
                <a:solidFill>
                  <a:srgbClr val="000000"/>
                </a:solidFill>
                <a:effectLst/>
                <a:latin typeface="Arial" panose="020B0604020202020204" pitchFamily="34" charset="0"/>
              </a:rPr>
              <a:t>clustering.The</a:t>
            </a:r>
            <a:r>
              <a:rPr lang="en-CA" sz="1300" b="0" i="0" u="none" strike="noStrike" dirty="0">
                <a:solidFill>
                  <a:srgbClr val="000000"/>
                </a:solidFill>
                <a:effectLst/>
                <a:latin typeface="Arial" panose="020B0604020202020204" pitchFamily="34" charset="0"/>
              </a:rPr>
              <a:t> data becomes subdivided into very small clusters, which might not actually add much meaningful insight to our data</a:t>
            </a:r>
          </a:p>
          <a:p>
            <a:pPr rtl="0" fontAlgn="base">
              <a:spcBef>
                <a:spcPts val="1500"/>
              </a:spcBef>
              <a:spcAft>
                <a:spcPts val="0"/>
              </a:spcAft>
              <a:buFont typeface="Arial" panose="020B0604020202020204" pitchFamily="34" charset="0"/>
              <a:buChar char="•"/>
            </a:pPr>
            <a:endParaRPr lang="en-CA" sz="1300" b="0" i="0" u="none" strike="noStrike" dirty="0">
              <a:solidFill>
                <a:srgbClr val="000000"/>
              </a:solidFill>
              <a:effectLst/>
              <a:latin typeface="Arial" panose="020B0604020202020204" pitchFamily="34" charset="0"/>
            </a:endParaRPr>
          </a:p>
          <a:p>
            <a:pPr rtl="0">
              <a:spcBef>
                <a:spcPts val="1500"/>
              </a:spcBef>
              <a:spcAft>
                <a:spcPts val="1500"/>
              </a:spcAft>
            </a:pPr>
            <a:r>
              <a:rPr lang="en-CA" sz="1300" b="0" i="0" u="none" strike="noStrike" dirty="0">
                <a:solidFill>
                  <a:srgbClr val="000000"/>
                </a:solidFill>
                <a:effectLst/>
                <a:latin typeface="Arial" panose="020B0604020202020204" pitchFamily="34" charset="0"/>
              </a:rPr>
              <a:t>The goal is to find a value of K that balances these issues: too small and we lose meaningful groupings, too large and we overcomplicate the structure.</a:t>
            </a:r>
            <a:endParaRPr lang="en-CA" b="0" dirty="0">
              <a:effectLst/>
            </a:endParaRPr>
          </a:p>
          <a:p>
            <a:pPr rtl="0">
              <a:spcBef>
                <a:spcPts val="1500"/>
              </a:spcBef>
              <a:spcAft>
                <a:spcPts val="1500"/>
              </a:spcAft>
            </a:pPr>
            <a:br>
              <a:rPr lang="en-CA" dirty="0"/>
            </a:br>
            <a:br>
              <a:rPr lang="en-CA" dirty="0"/>
            </a:br>
            <a:endParaRPr lang="en-US" dirty="0"/>
          </a:p>
        </p:txBody>
      </p:sp>
      <p:sp>
        <p:nvSpPr>
          <p:cNvPr id="4" name="Slide Number Placeholder 3">
            <a:extLst>
              <a:ext uri="{FF2B5EF4-FFF2-40B4-BE49-F238E27FC236}">
                <a16:creationId xmlns:a16="http://schemas.microsoft.com/office/drawing/2014/main" id="{2FDF6423-E4D3-F7C1-780D-7E29A187459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6684CCC-3B07-9749-B35D-9DD2CC5B7C8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462265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27883-5968-4653-96EE-F21B43D977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868178-E955-FF26-13CD-F54BB262E1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7EBF72-43A6-FC85-C562-67E48D6E1FB3}"/>
              </a:ext>
            </a:extLst>
          </p:cNvPr>
          <p:cNvSpPr>
            <a:spLocks noGrp="1"/>
          </p:cNvSpPr>
          <p:nvPr>
            <p:ph type="body" idx="1"/>
          </p:nvPr>
        </p:nvSpPr>
        <p:spPr/>
        <p:txBody>
          <a:bodyPr/>
          <a:lstStyle/>
          <a:p>
            <a:pPr rtl="0">
              <a:spcBef>
                <a:spcPts val="1500"/>
              </a:spcBef>
              <a:spcAft>
                <a:spcPts val="1500"/>
              </a:spcAft>
            </a:pPr>
            <a:r>
              <a:rPr lang="en-CA" sz="1800" b="0" i="0" u="none" strike="noStrike" dirty="0">
                <a:solidFill>
                  <a:srgbClr val="000000"/>
                </a:solidFill>
                <a:effectLst/>
                <a:latin typeface="Arial" panose="020B0604020202020204" pitchFamily="34" charset="0"/>
              </a:rPr>
              <a:t>As we increase the number of clusters, the Total Within-Cluster Sum of Squared Distances typically decreases because the data points are more tightly grouped.</a:t>
            </a:r>
          </a:p>
          <a:p>
            <a:pPr rtl="0">
              <a:spcBef>
                <a:spcPts val="1500"/>
              </a:spcBef>
              <a:spcAft>
                <a:spcPts val="1500"/>
              </a:spcAft>
            </a:pPr>
            <a:endParaRPr lang="en-CA" b="0" dirty="0">
              <a:effectLst/>
            </a:endParaRPr>
          </a:p>
          <a:p>
            <a:pPr rtl="0">
              <a:spcBef>
                <a:spcPts val="1500"/>
              </a:spcBef>
              <a:spcAft>
                <a:spcPts val="1500"/>
              </a:spcAft>
            </a:pPr>
            <a:r>
              <a:rPr lang="en-CA" sz="1800" b="0" i="0" u="none" strike="noStrike" dirty="0">
                <a:solidFill>
                  <a:srgbClr val="000000"/>
                </a:solidFill>
                <a:effectLst/>
                <a:latin typeface="Arial" panose="020B0604020202020204" pitchFamily="34" charset="0"/>
              </a:rPr>
              <a:t>However, beyond a certain point, adding more clusters doesn’t significantly improve the grouping. This is where the </a:t>
            </a:r>
            <a:r>
              <a:rPr lang="en-CA" sz="1800" b="1" i="0" u="none" strike="noStrike" dirty="0">
                <a:solidFill>
                  <a:srgbClr val="000000"/>
                </a:solidFill>
                <a:effectLst/>
                <a:latin typeface="Arial" panose="020B0604020202020204" pitchFamily="34" charset="0"/>
              </a:rPr>
              <a:t>elbow</a:t>
            </a:r>
            <a:r>
              <a:rPr lang="en-CA" sz="1800" b="0" i="0" u="none" strike="noStrike" dirty="0">
                <a:solidFill>
                  <a:srgbClr val="000000"/>
                </a:solidFill>
                <a:effectLst/>
                <a:latin typeface="Arial" panose="020B0604020202020204" pitchFamily="34" charset="0"/>
              </a:rPr>
              <a:t> occurs — it's the point where the reduction in total within cluster sum of squared distances starts to slow down.</a:t>
            </a:r>
            <a:endParaRPr lang="en-CA" sz="1200" b="0" i="0" u="none" strike="noStrike" dirty="0">
              <a:solidFill>
                <a:schemeClr val="tx1"/>
              </a:solidFill>
              <a:effectLst/>
              <a:latin typeface="+mn-lt"/>
            </a:endParaRPr>
          </a:p>
          <a:p>
            <a:pPr rtl="0">
              <a:spcBef>
                <a:spcPts val="1500"/>
              </a:spcBef>
              <a:spcAft>
                <a:spcPts val="1500"/>
              </a:spcAft>
            </a:pPr>
            <a:endParaRPr lang="en-CA" sz="1800" b="0" i="0" u="none" strike="noStrike" dirty="0">
              <a:solidFill>
                <a:srgbClr val="000000"/>
              </a:solidFill>
              <a:effectLst/>
              <a:latin typeface="Arial" panose="020B0604020202020204" pitchFamily="34" charset="0"/>
            </a:endParaRPr>
          </a:p>
          <a:p>
            <a:pPr rtl="0">
              <a:spcBef>
                <a:spcPts val="1500"/>
              </a:spcBef>
              <a:spcAft>
                <a:spcPts val="1500"/>
              </a:spcAft>
            </a:pPr>
            <a:r>
              <a:rPr lang="en-CA" sz="1800" b="0" i="0" u="none" strike="noStrike" dirty="0">
                <a:solidFill>
                  <a:srgbClr val="000000"/>
                </a:solidFill>
                <a:effectLst/>
                <a:latin typeface="Arial" panose="020B0604020202020204" pitchFamily="34" charset="0"/>
              </a:rPr>
              <a:t>The optimal K is at the </a:t>
            </a:r>
            <a:r>
              <a:rPr lang="en-CA" sz="1800" b="1" i="0" u="none" strike="noStrike" dirty="0">
                <a:solidFill>
                  <a:srgbClr val="000000"/>
                </a:solidFill>
                <a:effectLst/>
                <a:latin typeface="Arial" panose="020B0604020202020204" pitchFamily="34" charset="0"/>
              </a:rPr>
              <a:t>elbow</a:t>
            </a:r>
            <a:r>
              <a:rPr lang="en-CA" sz="1800" b="0" i="0" u="none" strike="noStrike" dirty="0">
                <a:solidFill>
                  <a:srgbClr val="000000"/>
                </a:solidFill>
                <a:effectLst/>
                <a:latin typeface="Arial" panose="020B0604020202020204" pitchFamily="34" charset="0"/>
              </a:rPr>
              <a:t> point, where we achieve a good balance between the number of clusters and how well the data is grouped.</a:t>
            </a:r>
            <a:endParaRPr lang="en-CA" b="0" dirty="0">
              <a:effectLst/>
            </a:endParaRPr>
          </a:p>
          <a:p>
            <a:br>
              <a:rPr lang="en-CA" dirty="0"/>
            </a:br>
            <a:endParaRPr lang="en-CA" dirty="0"/>
          </a:p>
          <a:p>
            <a:endParaRPr lang="en-CA" dirty="0"/>
          </a:p>
          <a:p>
            <a:r>
              <a:rPr lang="en-CA" dirty="0"/>
              <a:t>######EXTRA</a:t>
            </a:r>
          </a:p>
          <a:p>
            <a:pPr rtl="0" fontAlgn="base">
              <a:spcBef>
                <a:spcPts val="1500"/>
              </a:spcBef>
              <a:spcAft>
                <a:spcPts val="0"/>
              </a:spcAft>
              <a:buFont typeface="Arial" panose="020B0604020202020204" pitchFamily="34" charset="0"/>
              <a:buChar char="•"/>
            </a:pPr>
            <a:r>
              <a:rPr lang="en-CA" sz="1200" b="1" i="0" u="none" strike="noStrike" dirty="0">
                <a:solidFill>
                  <a:srgbClr val="000000"/>
                </a:solidFill>
                <a:effectLst/>
                <a:latin typeface="Arial" panose="020B0604020202020204" pitchFamily="34" charset="0"/>
              </a:rPr>
              <a:t>Before the elbow</a:t>
            </a:r>
            <a:r>
              <a:rPr lang="en-CA" sz="1200" b="0" i="0" u="none" strike="noStrike" dirty="0">
                <a:solidFill>
                  <a:srgbClr val="000000"/>
                </a:solidFill>
                <a:effectLst/>
                <a:latin typeface="Arial" panose="020B0604020202020204" pitchFamily="34" charset="0"/>
              </a:rPr>
              <a:t>: Adding more clusters leads to a noticeable decrease in Within-Cluster Sum of Squared Distances, meaning the clusters are becoming more accurate.</a:t>
            </a:r>
          </a:p>
          <a:p>
            <a:pPr rtl="0" fontAlgn="base">
              <a:spcBef>
                <a:spcPts val="0"/>
              </a:spcBef>
              <a:spcAft>
                <a:spcPts val="1500"/>
              </a:spcAft>
              <a:buFont typeface="Arial" panose="020B0604020202020204" pitchFamily="34" charset="0"/>
              <a:buChar char="•"/>
            </a:pPr>
            <a:r>
              <a:rPr lang="en-CA" sz="1200" b="1" i="0" u="none" strike="noStrike" dirty="0">
                <a:solidFill>
                  <a:srgbClr val="000000"/>
                </a:solidFill>
                <a:effectLst/>
                <a:latin typeface="Arial" panose="020B0604020202020204" pitchFamily="34" charset="0"/>
              </a:rPr>
              <a:t>After the elbow</a:t>
            </a:r>
            <a:r>
              <a:rPr lang="en-CA" sz="1200" b="0" i="0" u="none" strike="noStrike" dirty="0">
                <a:solidFill>
                  <a:srgbClr val="000000"/>
                </a:solidFill>
                <a:effectLst/>
                <a:latin typeface="Arial" panose="020B0604020202020204" pitchFamily="34" charset="0"/>
              </a:rPr>
              <a:t>: Adding more clusters results in only small improvements in Within-Cluster Sum of Squared Distances. This indicates that the clusters are already well-defined, and further subdivisions aren't necessary.</a:t>
            </a:r>
          </a:p>
          <a:p>
            <a:endParaRPr lang="en-US" dirty="0"/>
          </a:p>
        </p:txBody>
      </p:sp>
      <p:sp>
        <p:nvSpPr>
          <p:cNvPr id="4" name="Slide Number Placeholder 3">
            <a:extLst>
              <a:ext uri="{FF2B5EF4-FFF2-40B4-BE49-F238E27FC236}">
                <a16:creationId xmlns:a16="http://schemas.microsoft.com/office/drawing/2014/main" id="{211D288C-E8F0-A724-9AF0-14DF133C7856}"/>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6684CCC-3B07-9749-B35D-9DD2CC5B7C8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23760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2800" dirty="0"/>
              <a:t>Just to orient everyone, here are our learning objectives for today’s session.</a:t>
            </a:r>
          </a:p>
          <a:p>
            <a:endParaRPr lang="en-CA" sz="2800" dirty="0"/>
          </a:p>
          <a:p>
            <a:r>
              <a:rPr lang="en-CA" sz="4000" dirty="0"/>
              <a:t>By the end of this demonstration, you’ll understand </a:t>
            </a:r>
            <a:r>
              <a:rPr lang="en-CA" sz="4000" b="1" dirty="0"/>
              <a:t>why clustering is useful</a:t>
            </a:r>
            <a:r>
              <a:rPr lang="en-CA" sz="4000" dirty="0"/>
              <a:t>, </a:t>
            </a:r>
            <a:r>
              <a:rPr lang="en-CA" sz="4000" b="1" dirty="0"/>
              <a:t>how the K-means algorithm works</a:t>
            </a:r>
            <a:r>
              <a:rPr lang="en-CA" sz="4000" dirty="0"/>
              <a:t>, and see </a:t>
            </a:r>
            <a:r>
              <a:rPr lang="en-CA" sz="4000" b="1" dirty="0"/>
              <a:t>how we can implement it in Python with a real data set</a:t>
            </a:r>
            <a:r>
              <a:rPr lang="en-CA" sz="4000" dirty="0"/>
              <a:t>.</a:t>
            </a:r>
          </a:p>
          <a:p>
            <a:endParaRPr lang="en-US" dirty="0"/>
          </a:p>
        </p:txBody>
      </p:sp>
      <p:sp>
        <p:nvSpPr>
          <p:cNvPr id="4" name="Slide Number Placeholder 3"/>
          <p:cNvSpPr>
            <a:spLocks noGrp="1"/>
          </p:cNvSpPr>
          <p:nvPr>
            <p:ph type="sldNum" sz="quarter" idx="5"/>
          </p:nvPr>
        </p:nvSpPr>
        <p:spPr/>
        <p:txBody>
          <a:bodyPr/>
          <a:lstStyle/>
          <a:p>
            <a:fld id="{96684CCC-3B07-9749-B35D-9DD2CC5B7C8E}" type="slidenum">
              <a:rPr lang="en-US" smtClean="0"/>
              <a:t>2</a:t>
            </a:fld>
            <a:endParaRPr lang="en-US"/>
          </a:p>
        </p:txBody>
      </p:sp>
    </p:spTree>
    <p:extLst>
      <p:ext uri="{BB962C8B-B14F-4D97-AF65-F5344CB8AC3E}">
        <p14:creationId xmlns:p14="http://schemas.microsoft.com/office/powerpoint/2010/main" val="40648517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1BD92-0B99-C5AE-EE03-971206FE0A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2459CB-F27C-E74E-30F6-EB9E38F040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AD6282-3C0A-63DC-898D-378B7DD3A4A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Now </a:t>
            </a:r>
            <a:r>
              <a:rPr lang="en-CA" sz="1200" dirty="0"/>
              <a:t>that we know the steps of </a:t>
            </a:r>
            <a:r>
              <a:rPr lang="en-CA" sz="1200" dirty="0" err="1"/>
              <a:t>Kmean</a:t>
            </a:r>
            <a:r>
              <a:rPr lang="en-CA" sz="1200" dirty="0"/>
              <a:t> clustering conceptually, let’s see what this looks like in Python.</a:t>
            </a:r>
            <a:endParaRPr lang="en-CA" sz="1000" dirty="0"/>
          </a:p>
          <a:p>
            <a:endParaRPr lang="en-CA" dirty="0"/>
          </a:p>
        </p:txBody>
      </p:sp>
      <p:sp>
        <p:nvSpPr>
          <p:cNvPr id="4" name="Slide Number Placeholder 3">
            <a:extLst>
              <a:ext uri="{FF2B5EF4-FFF2-40B4-BE49-F238E27FC236}">
                <a16:creationId xmlns:a16="http://schemas.microsoft.com/office/drawing/2014/main" id="{88A7E1FF-2CFE-0073-D992-B46A892564F6}"/>
              </a:ext>
            </a:extLst>
          </p:cNvPr>
          <p:cNvSpPr>
            <a:spLocks noGrp="1"/>
          </p:cNvSpPr>
          <p:nvPr>
            <p:ph type="sldNum" sz="quarter" idx="5"/>
          </p:nvPr>
        </p:nvSpPr>
        <p:spPr/>
        <p:txBody>
          <a:bodyPr/>
          <a:lstStyle/>
          <a:p>
            <a:fld id="{96684CCC-3B07-9749-B35D-9DD2CC5B7C8E}" type="slidenum">
              <a:rPr lang="en-US" smtClean="0"/>
              <a:t>20</a:t>
            </a:fld>
            <a:endParaRPr lang="en-US"/>
          </a:p>
        </p:txBody>
      </p:sp>
    </p:spTree>
    <p:extLst>
      <p:ext uri="{BB962C8B-B14F-4D97-AF65-F5344CB8AC3E}">
        <p14:creationId xmlns:p14="http://schemas.microsoft.com/office/powerpoint/2010/main" val="19203520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64662-5E3C-0147-BBB6-C3ECAFC1EE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8D07C9-D72B-860D-7632-7C365C81E5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BB8852-D598-30C4-EBE3-73D48DCD11C3}"/>
              </a:ext>
            </a:extLst>
          </p:cNvPr>
          <p:cNvSpPr>
            <a:spLocks noGrp="1"/>
          </p:cNvSpPr>
          <p:nvPr>
            <p:ph type="body" idx="1"/>
          </p:nvPr>
        </p:nvSpPr>
        <p:spPr/>
        <p:txBody>
          <a:bodyPr/>
          <a:lstStyle/>
          <a:p>
            <a:r>
              <a:rPr lang="en-CA" sz="9600" dirty="0"/>
              <a:t>Let’s start by importing the libraries for our analysis.</a:t>
            </a:r>
          </a:p>
          <a:p>
            <a:endParaRPr lang="en-CA" sz="9600" dirty="0"/>
          </a:p>
          <a:p>
            <a:r>
              <a:rPr lang="en-CA" sz="9600" dirty="0"/>
              <a:t>I won't spend too much time going over the details of each of these packages, </a:t>
            </a:r>
          </a:p>
          <a:p>
            <a:r>
              <a:rPr lang="en-CA" sz="9600" dirty="0"/>
              <a:t>But very briefly we’ll use </a:t>
            </a:r>
            <a:r>
              <a:rPr lang="en-CA" sz="9600" b="1" dirty="0"/>
              <a:t>pandas</a:t>
            </a:r>
            <a:r>
              <a:rPr lang="en-CA" sz="9600" dirty="0"/>
              <a:t> to handle and explore our data — think of it as a faster, more flexible version of Excel.</a:t>
            </a:r>
          </a:p>
          <a:p>
            <a:endParaRPr lang="en-CA" sz="9600" dirty="0"/>
          </a:p>
          <a:p>
            <a:r>
              <a:rPr lang="en-CA" sz="9600" dirty="0"/>
              <a:t>Next, </a:t>
            </a:r>
            <a:r>
              <a:rPr lang="en-CA" sz="9600" b="1" dirty="0"/>
              <a:t>matplotlib</a:t>
            </a:r>
            <a:r>
              <a:rPr lang="en-CA" sz="9600" dirty="0"/>
              <a:t> for creating visualizations, like the elbow curve we’ll use to find the best number of clusters.</a:t>
            </a:r>
          </a:p>
          <a:p>
            <a:endParaRPr lang="en-CA" sz="9600" dirty="0"/>
          </a:p>
          <a:p>
            <a:r>
              <a:rPr lang="en-CA" sz="9600" dirty="0"/>
              <a:t>Then, from </a:t>
            </a:r>
            <a:r>
              <a:rPr lang="en-CA" sz="9600" b="1" dirty="0"/>
              <a:t>scikit-learn</a:t>
            </a:r>
            <a:r>
              <a:rPr lang="en-CA" sz="9600" dirty="0"/>
              <a:t>, we’ll import three tools:</a:t>
            </a:r>
            <a:br>
              <a:rPr lang="en-CA" sz="9600" dirty="0"/>
            </a:br>
            <a:r>
              <a:rPr lang="en-CA" sz="9600" dirty="0" err="1"/>
              <a:t>set_config</a:t>
            </a:r>
            <a:r>
              <a:rPr lang="en-CA" sz="9600" dirty="0"/>
              <a:t> to adjust global settings,</a:t>
            </a:r>
            <a:br>
              <a:rPr lang="en-CA" sz="9600" dirty="0"/>
            </a:br>
            <a:r>
              <a:rPr lang="en-CA" sz="9600" dirty="0" err="1"/>
              <a:t>StandardScaler</a:t>
            </a:r>
            <a:r>
              <a:rPr lang="en-CA" sz="9600" dirty="0"/>
              <a:t> to put all variables on the same scale,</a:t>
            </a:r>
            <a:br>
              <a:rPr lang="en-CA" sz="9600" dirty="0"/>
            </a:br>
            <a:r>
              <a:rPr lang="en-CA" sz="9600" dirty="0"/>
              <a:t>and </a:t>
            </a:r>
            <a:r>
              <a:rPr lang="en-CA" sz="9600" dirty="0" err="1"/>
              <a:t>KMeans</a:t>
            </a:r>
            <a:r>
              <a:rPr lang="en-CA" sz="9600" dirty="0"/>
              <a:t>, the algorithm we'll use to cluster our data points.</a:t>
            </a:r>
          </a:p>
          <a:p>
            <a:endParaRPr lang="en-CA" sz="9600" dirty="0"/>
          </a:p>
          <a:p>
            <a:r>
              <a:rPr lang="en-CA" sz="9600" dirty="0"/>
              <a:t>First, we’ll configure scikit-learn to output results as pandas </a:t>
            </a:r>
            <a:r>
              <a:rPr lang="en-CA" sz="9600" dirty="0" err="1"/>
              <a:t>DataFrames</a:t>
            </a:r>
            <a:r>
              <a:rPr lang="en-CA" sz="9600" dirty="0"/>
              <a:t> by using the </a:t>
            </a:r>
            <a:r>
              <a:rPr lang="en-CA" sz="9600" dirty="0" err="1"/>
              <a:t>set_config</a:t>
            </a:r>
            <a:r>
              <a:rPr lang="en-CA" sz="9600" dirty="0"/>
              <a:t> function with the argument </a:t>
            </a:r>
            <a:r>
              <a:rPr lang="en-CA" sz="9600" dirty="0" err="1"/>
              <a:t>transform_output</a:t>
            </a:r>
            <a:r>
              <a:rPr lang="en-CA" sz="9600" dirty="0"/>
              <a:t>="pandas".</a:t>
            </a:r>
            <a:br>
              <a:rPr lang="en-CA" sz="9600" dirty="0"/>
            </a:br>
            <a:r>
              <a:rPr lang="en-CA" sz="9600" dirty="0"/>
              <a:t>This keeps our results in a </a:t>
            </a:r>
            <a:r>
              <a:rPr lang="en-CA" sz="9600" dirty="0" err="1"/>
              <a:t>DataFrame</a:t>
            </a:r>
            <a:r>
              <a:rPr lang="en-CA" sz="9600" dirty="0"/>
              <a:t> format, which makes it easier to inspect, index, or add new columns later on.</a:t>
            </a:r>
            <a:endParaRPr lang="en-CA" sz="7200" dirty="0"/>
          </a:p>
        </p:txBody>
      </p:sp>
      <p:sp>
        <p:nvSpPr>
          <p:cNvPr id="4" name="Slide Number Placeholder 3">
            <a:extLst>
              <a:ext uri="{FF2B5EF4-FFF2-40B4-BE49-F238E27FC236}">
                <a16:creationId xmlns:a16="http://schemas.microsoft.com/office/drawing/2014/main" id="{33616D1A-25F7-5F7C-770F-E7249A20F2E6}"/>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6684CCC-3B07-9749-B35D-9DD2CC5B7C8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945713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D6588-7DAD-3774-7D70-7E5A88C822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81E77A-E863-6A4A-B005-DBF4C3557E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56A422-B3DD-5D9B-82B3-E31C3AC4ADC8}"/>
              </a:ext>
            </a:extLst>
          </p:cNvPr>
          <p:cNvSpPr>
            <a:spLocks noGrp="1"/>
          </p:cNvSpPr>
          <p:nvPr>
            <p:ph type="body" idx="1"/>
          </p:nvPr>
        </p:nvSpPr>
        <p:spPr/>
        <p:txBody>
          <a:bodyPr/>
          <a:lstStyle/>
          <a:p>
            <a:r>
              <a:rPr lang="en-CA" sz="5400" dirty="0"/>
              <a:t>Now that we’ve imported our libraries, let’s load in our dataset.</a:t>
            </a:r>
          </a:p>
          <a:p>
            <a:endParaRPr lang="en-CA" sz="5400" dirty="0"/>
          </a:p>
          <a:p>
            <a:r>
              <a:rPr lang="en-CA" sz="5400" dirty="0"/>
              <a:t>Here, we’re using pandas read csv function to load in the file and store it in a </a:t>
            </a:r>
            <a:r>
              <a:rPr lang="en-CA" sz="5400" dirty="0" err="1"/>
              <a:t>DataFrame</a:t>
            </a:r>
            <a:r>
              <a:rPr lang="en-CA" sz="5400" dirty="0"/>
              <a:t> called penguins.</a:t>
            </a:r>
          </a:p>
          <a:p>
            <a:endParaRPr lang="en-CA" sz="5400" dirty="0"/>
          </a:p>
          <a:p>
            <a:r>
              <a:rPr lang="en-CA" sz="5400" dirty="0"/>
              <a:t>To get a quick look at the data, we call  pandas method head() which displays the first few rows of the dataset.</a:t>
            </a:r>
          </a:p>
          <a:p>
            <a:endParaRPr lang="en-CA" sz="5400" dirty="0"/>
          </a:p>
          <a:p>
            <a:r>
              <a:rPr lang="en-CA" sz="5400" dirty="0"/>
              <a:t>And we get this really nice structured data frame where each row represents a penguin(ANIMATION), and each column is a variable like bill length (ANIMATION), or flipper length (ANIMATION).</a:t>
            </a:r>
          </a:p>
          <a:p>
            <a:endParaRPr lang="en-CA" sz="5400" dirty="0"/>
          </a:p>
        </p:txBody>
      </p:sp>
      <p:sp>
        <p:nvSpPr>
          <p:cNvPr id="4" name="Slide Number Placeholder 3">
            <a:extLst>
              <a:ext uri="{FF2B5EF4-FFF2-40B4-BE49-F238E27FC236}">
                <a16:creationId xmlns:a16="http://schemas.microsoft.com/office/drawing/2014/main" id="{D48E2C7D-323E-4802-068A-536FE7F21B7B}"/>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6684CCC-3B07-9749-B35D-9DD2CC5B7C8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65318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120A7A-9137-04F6-7104-0CBB861F9B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A86F49-49FE-46EE-BD6C-C3BD95B4DC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BC8031-3A32-B24C-57A5-AE410DF13F82}"/>
              </a:ext>
            </a:extLst>
          </p:cNvPr>
          <p:cNvSpPr>
            <a:spLocks noGrp="1"/>
          </p:cNvSpPr>
          <p:nvPr>
            <p:ph type="body" idx="1"/>
          </p:nvPr>
        </p:nvSpPr>
        <p:spPr/>
        <p:txBody>
          <a:bodyPr/>
          <a:lstStyle/>
          <a:p>
            <a:r>
              <a:rPr lang="en-CA" dirty="0"/>
              <a:t>Before we start clustering, we need to make sure all our variables are on the same scale.</a:t>
            </a:r>
          </a:p>
          <a:p>
            <a:br>
              <a:rPr lang="en-CA" dirty="0"/>
            </a:br>
            <a:r>
              <a:rPr lang="en-CA" dirty="0"/>
              <a:t>Remember — K-means measures </a:t>
            </a:r>
            <a:r>
              <a:rPr lang="en-CA" b="1" dirty="0"/>
              <a:t>distance</a:t>
            </a:r>
            <a:r>
              <a:rPr lang="en-CA" dirty="0"/>
              <a:t> between points.</a:t>
            </a:r>
            <a:br>
              <a:rPr lang="en-CA" dirty="0"/>
            </a:br>
            <a:r>
              <a:rPr lang="en-CA" dirty="0"/>
              <a:t>If one variable, like flipper length, has much larger numeric values than another, such as bill length, it will dominate the distance calculation.</a:t>
            </a:r>
          </a:p>
          <a:p>
            <a:endParaRPr lang="en-CA" dirty="0"/>
          </a:p>
          <a:p>
            <a:r>
              <a:rPr lang="en-CA" dirty="0"/>
              <a:t>First we’re initializing something called a </a:t>
            </a:r>
            <a:r>
              <a:rPr lang="en-CA" b="1" dirty="0"/>
              <a:t>scaler</a:t>
            </a:r>
            <a:r>
              <a:rPr lang="en-CA" dirty="0"/>
              <a:t>, using the </a:t>
            </a:r>
            <a:r>
              <a:rPr lang="en-CA" dirty="0" err="1"/>
              <a:t>StandardScaler</a:t>
            </a:r>
            <a:r>
              <a:rPr lang="en-CA" dirty="0"/>
              <a:t> function.</a:t>
            </a:r>
            <a:br>
              <a:rPr lang="en-CA" dirty="0"/>
            </a:br>
            <a:endParaRPr lang="en-CA" dirty="0"/>
          </a:p>
          <a:p>
            <a:r>
              <a:rPr lang="en-CA" dirty="0"/>
              <a:t>Next we use our scaler in combination with the </a:t>
            </a:r>
            <a:r>
              <a:rPr lang="en-CA" dirty="0" err="1"/>
              <a:t>fit_transform</a:t>
            </a:r>
            <a:r>
              <a:rPr lang="en-CA" dirty="0"/>
              <a:t> method on our data.</a:t>
            </a:r>
          </a:p>
          <a:p>
            <a:r>
              <a:rPr lang="en-CA" dirty="0"/>
              <a:t>This does two things: </a:t>
            </a:r>
          </a:p>
          <a:p>
            <a:r>
              <a:rPr lang="en-CA" dirty="0"/>
              <a:t>first it </a:t>
            </a:r>
            <a:r>
              <a:rPr lang="en-CA" b="1" dirty="0"/>
              <a:t>learns the average and standard deviation</a:t>
            </a:r>
            <a:r>
              <a:rPr lang="en-CA" dirty="0"/>
              <a:t> of each variable (that’s the “fit” part), and then </a:t>
            </a:r>
            <a:r>
              <a:rPr lang="en-CA" b="1" dirty="0"/>
              <a:t>uses those values to ‘transform’ the data</a:t>
            </a:r>
            <a:r>
              <a:rPr lang="en-CA" dirty="0"/>
              <a:t> so each variable now has a mean of 0 and a standard deviation of 1.</a:t>
            </a:r>
          </a:p>
          <a:p>
            <a:endParaRPr lang="en-CA" dirty="0"/>
          </a:p>
          <a:p>
            <a:r>
              <a:rPr lang="en-CA" dirty="0"/>
              <a:t>Now,</a:t>
            </a:r>
          </a:p>
          <a:p>
            <a:r>
              <a:rPr lang="en-CA" dirty="0"/>
              <a:t>We check the first few rows of the processed data, we see that our variables are on similar scales.</a:t>
            </a:r>
          </a:p>
          <a:p>
            <a:endParaRPr lang="en-US" dirty="0"/>
          </a:p>
        </p:txBody>
      </p:sp>
      <p:sp>
        <p:nvSpPr>
          <p:cNvPr id="4" name="Slide Number Placeholder 3">
            <a:extLst>
              <a:ext uri="{FF2B5EF4-FFF2-40B4-BE49-F238E27FC236}">
                <a16:creationId xmlns:a16="http://schemas.microsoft.com/office/drawing/2014/main" id="{14BC5B24-0924-B5AE-0B95-F1DBC5887BC9}"/>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6684CCC-3B07-9749-B35D-9DD2CC5B7C8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755927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9600" dirty="0"/>
              <a:t>Now that our data are standardized, we’re ready to run K-means.</a:t>
            </a:r>
          </a:p>
          <a:p>
            <a:endParaRPr lang="en-CA" sz="9600" dirty="0"/>
          </a:p>
          <a:p>
            <a:r>
              <a:rPr lang="en-CA" sz="9600" dirty="0"/>
              <a:t>We’ll start by setting up our model using the </a:t>
            </a:r>
            <a:r>
              <a:rPr lang="en-CA" sz="9600" dirty="0" err="1"/>
              <a:t>KMeans</a:t>
            </a:r>
            <a:r>
              <a:rPr lang="en-CA" sz="9600" dirty="0"/>
              <a:t>() function.</a:t>
            </a:r>
            <a:br>
              <a:rPr lang="en-CA" sz="9600" dirty="0"/>
            </a:br>
            <a:endParaRPr lang="en-CA" sz="9600" dirty="0"/>
          </a:p>
          <a:p>
            <a:r>
              <a:rPr lang="en-CA" sz="9600" dirty="0"/>
              <a:t>Here, we include a few key arguments:</a:t>
            </a:r>
          </a:p>
          <a:p>
            <a:r>
              <a:rPr lang="en-CA" sz="9600" b="1" dirty="0" err="1"/>
              <a:t>n_clusters</a:t>
            </a:r>
            <a:r>
              <a:rPr lang="en-CA" sz="9600" b="1" dirty="0"/>
              <a:t>=3</a:t>
            </a:r>
            <a:r>
              <a:rPr lang="en-CA" sz="9600" dirty="0"/>
              <a:t> — we want the algorithm to find three groups in our data.</a:t>
            </a:r>
          </a:p>
          <a:p>
            <a:pPr>
              <a:buFont typeface="Arial" panose="020B0604020202020204" pitchFamily="34" charset="0"/>
              <a:buChar char="•"/>
            </a:pPr>
            <a:r>
              <a:rPr lang="en-CA" sz="9600" b="1" dirty="0" err="1"/>
              <a:t>random_state</a:t>
            </a:r>
            <a:r>
              <a:rPr lang="en-CA" sz="9600" dirty="0"/>
              <a:t> — this controls the random starting points K-means uses. Setting it to a specific number, it can be any integer, just makes sure we get the same results each time we run the model.</a:t>
            </a:r>
          </a:p>
          <a:p>
            <a:pPr>
              <a:buFont typeface="Arial" panose="020B0604020202020204" pitchFamily="34" charset="0"/>
              <a:buChar char="•"/>
            </a:pPr>
            <a:r>
              <a:rPr lang="en-CA" sz="9600" b="1" dirty="0" err="1"/>
              <a:t>n_init</a:t>
            </a:r>
            <a:r>
              <a:rPr lang="en-CA" sz="9600" b="1" dirty="0"/>
              <a:t>=10</a:t>
            </a:r>
            <a:r>
              <a:rPr lang="en-CA" sz="9600" dirty="0"/>
              <a:t> — that means K-means will try ten different random starting points and keep the best result — the one with the smallest total within-cluster sum of squared distance. 10 is the default value for this argument</a:t>
            </a:r>
          </a:p>
          <a:p>
            <a:pPr>
              <a:buFont typeface="Arial" panose="020B0604020202020204" pitchFamily="34" charset="0"/>
              <a:buChar char="•"/>
            </a:pPr>
            <a:endParaRPr lang="en-CA" sz="9600" dirty="0"/>
          </a:p>
          <a:p>
            <a:r>
              <a:rPr lang="en-CA" sz="9600" dirty="0"/>
              <a:t>Next, we fit the model to our scaled data.</a:t>
            </a:r>
            <a:br>
              <a:rPr lang="en-CA" sz="9600" dirty="0"/>
            </a:br>
            <a:r>
              <a:rPr lang="en-CA" sz="9600" dirty="0"/>
              <a:t>This is where K-means does all the heavy lifting in the </a:t>
            </a:r>
            <a:r>
              <a:rPr lang="en-CA" sz="9600" dirty="0" err="1"/>
              <a:t>backgorund</a:t>
            </a:r>
            <a:r>
              <a:rPr lang="en-CA" sz="9600" dirty="0"/>
              <a:t>— it goes through that two-step process we talked about: assigning points to clusters, updating the cluster centers, and repeating those steps until everything stabilizes.</a:t>
            </a:r>
          </a:p>
          <a:p>
            <a:endParaRPr lang="en-CA" sz="9600" dirty="0"/>
          </a:p>
          <a:p>
            <a:r>
              <a:rPr lang="en-CA" sz="9600" dirty="0"/>
              <a:t>Once it’s done, we can add the cluster labels back to our dataset.</a:t>
            </a:r>
            <a:br>
              <a:rPr lang="en-CA" sz="9600" dirty="0"/>
            </a:br>
            <a:r>
              <a:rPr lang="en-CA" sz="9600" dirty="0"/>
              <a:t>K-means has this attribute called </a:t>
            </a:r>
            <a:r>
              <a:rPr lang="en-CA" sz="9600" b="1" dirty="0"/>
              <a:t>labels_</a:t>
            </a:r>
            <a:r>
              <a:rPr lang="en-CA" sz="9600" dirty="0"/>
              <a:t>, which tells us which cluster each data point belongs to.</a:t>
            </a:r>
          </a:p>
          <a:p>
            <a:r>
              <a:rPr lang="en-CA" sz="9600" dirty="0"/>
              <a:t>By adding this to our </a:t>
            </a:r>
            <a:r>
              <a:rPr lang="en-CA" sz="9600" dirty="0" err="1"/>
              <a:t>dataframe</a:t>
            </a:r>
            <a:r>
              <a:rPr lang="en-CA" sz="9600" dirty="0"/>
              <a:t>, we create a new column called </a:t>
            </a:r>
            <a:r>
              <a:rPr lang="en-CA" sz="9600" i="1" dirty="0"/>
              <a:t>Cluster</a:t>
            </a:r>
            <a:r>
              <a:rPr lang="en-CA" sz="9600" dirty="0"/>
              <a:t> — showing which group each penguin falls into.</a:t>
            </a:r>
          </a:p>
        </p:txBody>
      </p:sp>
      <p:sp>
        <p:nvSpPr>
          <p:cNvPr id="4" name="Slide Number Placeholder 3"/>
          <p:cNvSpPr>
            <a:spLocks noGrp="1"/>
          </p:cNvSpPr>
          <p:nvPr>
            <p:ph type="sldNum" sz="quarter" idx="5"/>
          </p:nvPr>
        </p:nvSpPr>
        <p:spPr/>
        <p:txBody>
          <a:bodyPr/>
          <a:lstStyle/>
          <a:p>
            <a:fld id="{96684CCC-3B07-9749-B35D-9DD2CC5B7C8E}" type="slidenum">
              <a:rPr lang="en-US" smtClean="0"/>
              <a:t>24</a:t>
            </a:fld>
            <a:endParaRPr lang="en-US"/>
          </a:p>
        </p:txBody>
      </p:sp>
    </p:spTree>
    <p:extLst>
      <p:ext uri="{BB962C8B-B14F-4D97-AF65-F5344CB8AC3E}">
        <p14:creationId xmlns:p14="http://schemas.microsoft.com/office/powerpoint/2010/main" val="25722041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E981C-03FC-95DA-B546-EC0B60E104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879BE9-8AA8-DCE8-7BFC-168E6A4F2A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389BAF-6CDE-B3ED-AFE0-A7098639C0E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9600" dirty="0"/>
              <a:t>Finally, let’s take a quick look at how K-means grouped similar penguins using a scatter plot.</a:t>
            </a:r>
          </a:p>
          <a:p>
            <a:pPr marL="0" marR="0" lvl="0" indent="0" algn="l" defTabSz="914400" rtl="0" eaLnBrk="1" fontAlgn="auto" latinLnBrk="0" hangingPunct="1">
              <a:lnSpc>
                <a:spcPct val="100000"/>
              </a:lnSpc>
              <a:spcBef>
                <a:spcPts val="0"/>
              </a:spcBef>
              <a:spcAft>
                <a:spcPts val="0"/>
              </a:spcAft>
              <a:buClrTx/>
              <a:buSzTx/>
              <a:buFontTx/>
              <a:buNone/>
              <a:tabLst/>
              <a:defRPr/>
            </a:pPr>
            <a:br>
              <a:rPr lang="en-CA" sz="9600" dirty="0"/>
            </a:br>
            <a:r>
              <a:rPr lang="en-CA" sz="9600" dirty="0"/>
              <a:t>We’ll use </a:t>
            </a:r>
            <a:r>
              <a:rPr lang="en-CA" sz="9600" b="1" dirty="0"/>
              <a:t>matplotlib</a:t>
            </a:r>
            <a:r>
              <a:rPr lang="en-CA" sz="9600" dirty="0"/>
              <a:t> to create it — specifying “scatter” where each point here represents a single penguin.</a:t>
            </a:r>
          </a:p>
          <a:p>
            <a:pPr marL="0" marR="0" lvl="0" indent="0" algn="l" defTabSz="914400" rtl="0" eaLnBrk="1" fontAlgn="auto" latinLnBrk="0" hangingPunct="1">
              <a:lnSpc>
                <a:spcPct val="100000"/>
              </a:lnSpc>
              <a:spcBef>
                <a:spcPts val="0"/>
              </a:spcBef>
              <a:spcAft>
                <a:spcPts val="0"/>
              </a:spcAft>
              <a:buClrTx/>
              <a:buSzTx/>
              <a:buFontTx/>
              <a:buNone/>
              <a:tabLst/>
              <a:defRPr/>
            </a:pPr>
            <a:br>
              <a:rPr lang="en-CA" sz="9600" dirty="0"/>
            </a:br>
            <a:r>
              <a:rPr lang="en-CA" sz="9600" dirty="0"/>
              <a:t>On the x-axis, we’ve got </a:t>
            </a:r>
            <a:r>
              <a:rPr lang="en-CA" sz="9600" b="1" dirty="0"/>
              <a:t>flipper length</a:t>
            </a:r>
            <a:r>
              <a:rPr lang="en-CA" sz="9600" dirty="0"/>
              <a:t>, and on the y-axis, </a:t>
            </a:r>
            <a:r>
              <a:rPr lang="en-CA" sz="9600" b="1" dirty="0"/>
              <a:t>bill length</a:t>
            </a:r>
            <a:r>
              <a:rPr lang="en-CA" sz="9600" dirty="0"/>
              <a:t>.</a:t>
            </a:r>
          </a:p>
          <a:p>
            <a:pPr marL="0" marR="0" lvl="0" indent="0" algn="l" defTabSz="914400" rtl="0" eaLnBrk="1" fontAlgn="auto" latinLnBrk="0" hangingPunct="1">
              <a:lnSpc>
                <a:spcPct val="100000"/>
              </a:lnSpc>
              <a:spcBef>
                <a:spcPts val="0"/>
              </a:spcBef>
              <a:spcAft>
                <a:spcPts val="0"/>
              </a:spcAft>
              <a:buClrTx/>
              <a:buSzTx/>
              <a:buFontTx/>
              <a:buNone/>
              <a:tabLst/>
              <a:defRPr/>
            </a:pPr>
            <a:br>
              <a:rPr lang="en-CA" sz="9600" dirty="0"/>
            </a:br>
            <a:r>
              <a:rPr lang="en-CA" sz="9600" dirty="0"/>
              <a:t>We’re setting the argument </a:t>
            </a:r>
            <a:r>
              <a:rPr lang="en-CA" sz="9600" b="1" dirty="0"/>
              <a:t>c</a:t>
            </a:r>
            <a:r>
              <a:rPr lang="en-CA" sz="9600" dirty="0"/>
              <a:t> to the new column we added earlier, called </a:t>
            </a:r>
            <a:r>
              <a:rPr lang="en-CA" sz="9600" i="1" dirty="0"/>
              <a:t>‘Cluster’</a:t>
            </a:r>
            <a:r>
              <a:rPr lang="en-CA" sz="9600" dirty="0"/>
              <a:t>.</a:t>
            </a:r>
          </a:p>
          <a:p>
            <a:pPr marL="0" marR="0" lvl="0" indent="0" algn="l" defTabSz="914400" rtl="0" eaLnBrk="1" fontAlgn="auto" latinLnBrk="0" hangingPunct="1">
              <a:lnSpc>
                <a:spcPct val="100000"/>
              </a:lnSpc>
              <a:spcBef>
                <a:spcPts val="0"/>
              </a:spcBef>
              <a:spcAft>
                <a:spcPts val="0"/>
              </a:spcAft>
              <a:buClrTx/>
              <a:buSzTx/>
              <a:buFontTx/>
              <a:buNone/>
              <a:tabLst/>
              <a:defRPr/>
            </a:pPr>
            <a:br>
              <a:rPr lang="en-CA" sz="9600" dirty="0"/>
            </a:br>
            <a:r>
              <a:rPr lang="en-CA" sz="9600" dirty="0"/>
              <a:t>That tells matplotlib to color each point based on its cluster label — so penguins that fall into the same group appear in the same color.</a:t>
            </a:r>
          </a:p>
        </p:txBody>
      </p:sp>
      <p:sp>
        <p:nvSpPr>
          <p:cNvPr id="4" name="Slide Number Placeholder 3">
            <a:extLst>
              <a:ext uri="{FF2B5EF4-FFF2-40B4-BE49-F238E27FC236}">
                <a16:creationId xmlns:a16="http://schemas.microsoft.com/office/drawing/2014/main" id="{1BDB831A-EA8C-73F7-B4C1-C6211F0B151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6684CCC-3B07-9749-B35D-9DD2CC5B7C8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540796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5400" dirty="0"/>
              <a:t>Once we’ve fit our K-means model, we can take a look at how well it grouped our data.</a:t>
            </a:r>
            <a:br>
              <a:rPr lang="en-CA" sz="5400" dirty="0"/>
            </a:br>
            <a:r>
              <a:rPr lang="en-CA" sz="5400" dirty="0"/>
              <a:t>The model contains an attribute called </a:t>
            </a:r>
            <a:r>
              <a:rPr lang="en-CA" sz="5400" b="1" dirty="0"/>
              <a:t>inertia</a:t>
            </a:r>
            <a:r>
              <a:rPr lang="en-CA" sz="5400" dirty="0"/>
              <a:t>, which if you recall, measures how close each point is to its cluster center — in other words, how tight the clusters are.</a:t>
            </a:r>
          </a:p>
          <a:p>
            <a:r>
              <a:rPr lang="en-CA" sz="5400" dirty="0"/>
              <a:t>A smaller inertia means the clusters are more compact, which is generally what we want.</a:t>
            </a:r>
          </a:p>
          <a:p>
            <a:endParaRPr lang="en-CA" sz="5400" dirty="0"/>
          </a:p>
          <a:p>
            <a:r>
              <a:rPr lang="en-CA" sz="5400" dirty="0"/>
              <a:t>But the big question is — </a:t>
            </a:r>
            <a:r>
              <a:rPr lang="en-CA" sz="5400" b="1" dirty="0"/>
              <a:t>how do we know if three clusters is the right number?</a:t>
            </a:r>
            <a:br>
              <a:rPr lang="en-CA" sz="5400" dirty="0"/>
            </a:br>
            <a:r>
              <a:rPr lang="en-CA" sz="5400" dirty="0"/>
              <a:t>To figure that out, we can run K-means several times with different numbers of clusters and compare their inertia values.</a:t>
            </a:r>
          </a:p>
          <a:p>
            <a:r>
              <a:rPr lang="en-CA" sz="5400" dirty="0"/>
              <a:t>Let’s do that now using a simple </a:t>
            </a:r>
            <a:r>
              <a:rPr lang="en-CA" sz="5400" b="1" dirty="0"/>
              <a:t>for loop</a:t>
            </a:r>
            <a:r>
              <a:rPr lang="en-CA" sz="5400" dirty="0"/>
              <a:t>.</a:t>
            </a:r>
          </a:p>
          <a:p>
            <a:br>
              <a:rPr lang="en-CA" dirty="0"/>
            </a:br>
            <a:endParaRPr lang="en-CA" b="0" dirty="0">
              <a:effectLst/>
            </a:endParaRPr>
          </a:p>
          <a:p>
            <a:br>
              <a:rPr lang="en-CA" dirty="0"/>
            </a:br>
            <a:endParaRPr lang="en-US" dirty="0"/>
          </a:p>
        </p:txBody>
      </p:sp>
      <p:sp>
        <p:nvSpPr>
          <p:cNvPr id="4" name="Slide Number Placeholder 3"/>
          <p:cNvSpPr>
            <a:spLocks noGrp="1"/>
          </p:cNvSpPr>
          <p:nvPr>
            <p:ph type="sldNum" sz="quarter" idx="5"/>
          </p:nvPr>
        </p:nvSpPr>
        <p:spPr/>
        <p:txBody>
          <a:bodyPr/>
          <a:lstStyle/>
          <a:p>
            <a:fld id="{96684CCC-3B07-9749-B35D-9DD2CC5B7C8E}" type="slidenum">
              <a:rPr lang="en-US" smtClean="0"/>
              <a:t>26</a:t>
            </a:fld>
            <a:endParaRPr lang="en-US"/>
          </a:p>
        </p:txBody>
      </p:sp>
    </p:spTree>
    <p:extLst>
      <p:ext uri="{BB962C8B-B14F-4D97-AF65-F5344CB8AC3E}">
        <p14:creationId xmlns:p14="http://schemas.microsoft.com/office/powerpoint/2010/main" val="26157121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start by creating an empty list to store the total </a:t>
            </a:r>
            <a:r>
              <a:rPr lang="en-CA" b="1" dirty="0"/>
              <a:t>within-cluster sum of squared distances</a:t>
            </a:r>
            <a:r>
              <a:rPr lang="en-CA" dirty="0"/>
              <a:t> for each number of clusters we test.</a:t>
            </a:r>
          </a:p>
          <a:p>
            <a:endParaRPr lang="en-CA" dirty="0"/>
          </a:p>
          <a:p>
            <a:r>
              <a:rPr lang="en-CA" dirty="0"/>
              <a:t>Next, we use a </a:t>
            </a:r>
            <a:r>
              <a:rPr lang="en-CA" b="1" dirty="0"/>
              <a:t>for loop</a:t>
            </a:r>
            <a:r>
              <a:rPr lang="en-CA" dirty="0"/>
              <a:t> that runs K-means ten times, testing different numbers of clusters — from 1 up to 10.</a:t>
            </a:r>
          </a:p>
          <a:p>
            <a:endParaRPr lang="en-CA" dirty="0"/>
          </a:p>
          <a:p>
            <a:r>
              <a:rPr lang="en-CA" dirty="0"/>
              <a:t>Inside the loop, we create a </a:t>
            </a:r>
            <a:r>
              <a:rPr lang="en-CA" b="1" dirty="0"/>
              <a:t>K-means model</a:t>
            </a:r>
            <a:r>
              <a:rPr lang="en-CA" dirty="0"/>
              <a:t> for each value of </a:t>
            </a:r>
            <a:r>
              <a:rPr lang="en-CA" i="1" dirty="0"/>
              <a:t>k</a:t>
            </a:r>
            <a:r>
              <a:rPr lang="en-CA" dirty="0"/>
              <a:t> and fit it to our data.</a:t>
            </a:r>
          </a:p>
          <a:p>
            <a:endParaRPr lang="en-CA" dirty="0"/>
          </a:p>
          <a:p>
            <a:r>
              <a:rPr lang="en-CA" dirty="0"/>
              <a:t>Then we </a:t>
            </a:r>
            <a:r>
              <a:rPr lang="en-CA" b="1" dirty="0"/>
              <a:t>save the total WSSD</a:t>
            </a:r>
            <a:r>
              <a:rPr lang="en-CA" dirty="0"/>
              <a:t> from that run by appending it to our list we defined above.</a:t>
            </a:r>
          </a:p>
          <a:p>
            <a:endParaRPr lang="en-CA" dirty="0"/>
          </a:p>
          <a:p>
            <a:r>
              <a:rPr lang="en-CA" dirty="0"/>
              <a:t>By the end, our list contains </a:t>
            </a:r>
            <a:r>
              <a:rPr lang="en-CA" b="1" dirty="0"/>
              <a:t>10 WSSD values</a:t>
            </a:r>
            <a:r>
              <a:rPr lang="en-CA" dirty="0"/>
              <a:t>, one for each possible number of clusters.</a:t>
            </a:r>
          </a:p>
          <a:p>
            <a:endParaRPr lang="en-CA" dirty="0"/>
          </a:p>
          <a:p>
            <a:endParaRPr lang="en-CA" dirty="0"/>
          </a:p>
          <a:p>
            <a:pPr rtl="0">
              <a:spcBef>
                <a:spcPts val="0"/>
              </a:spcBef>
              <a:spcAft>
                <a:spcPts val="0"/>
              </a:spcAft>
            </a:pPr>
            <a:endParaRPr lang="en-CA" dirty="0"/>
          </a:p>
        </p:txBody>
      </p:sp>
      <p:sp>
        <p:nvSpPr>
          <p:cNvPr id="4" name="Slide Number Placeholder 3"/>
          <p:cNvSpPr>
            <a:spLocks noGrp="1"/>
          </p:cNvSpPr>
          <p:nvPr>
            <p:ph type="sldNum" sz="quarter" idx="5"/>
          </p:nvPr>
        </p:nvSpPr>
        <p:spPr/>
        <p:txBody>
          <a:bodyPr/>
          <a:lstStyle/>
          <a:p>
            <a:fld id="{96684CCC-3B07-9749-B35D-9DD2CC5B7C8E}" type="slidenum">
              <a:rPr lang="en-US" smtClean="0"/>
              <a:t>27</a:t>
            </a:fld>
            <a:endParaRPr lang="en-US"/>
          </a:p>
        </p:txBody>
      </p:sp>
    </p:spTree>
    <p:extLst>
      <p:ext uri="{BB962C8B-B14F-4D97-AF65-F5344CB8AC3E}">
        <p14:creationId xmlns:p14="http://schemas.microsoft.com/office/powerpoint/2010/main" val="34623079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F2ED5-4A5E-415E-5308-245AFAD31C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F4AE48-9D4E-8035-E003-412B1A3C96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FBF2BE-98D8-8ECD-DB43-EAEB0B88A36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t>Once we’ve done that, we plot </a:t>
            </a:r>
            <a:r>
              <a:rPr lang="en-CA" sz="1800" i="1" dirty="0"/>
              <a:t>K</a:t>
            </a:r>
            <a:r>
              <a:rPr lang="en-CA" sz="1800" dirty="0"/>
              <a:t> on the x-axis and the WSSD on the y-axis — so we get this </a:t>
            </a:r>
            <a:r>
              <a:rPr lang="en-CA" sz="1800" b="1" dirty="0"/>
              <a:t>elbow curve</a:t>
            </a:r>
            <a:r>
              <a:rPr lang="en-CA" sz="1800" dirty="0"/>
              <a:t>.</a:t>
            </a:r>
          </a:p>
          <a:p>
            <a:endParaRPr lang="en-CA" sz="1800" dirty="0"/>
          </a:p>
          <a:p>
            <a:r>
              <a:rPr lang="en-CA" sz="1800" dirty="0"/>
              <a:t>At first, as we increase K, the inertia drops sharply — because adding more clusters naturally makes the groups tighter.</a:t>
            </a:r>
            <a:br>
              <a:rPr lang="en-CA" sz="1800" dirty="0"/>
            </a:br>
            <a:r>
              <a:rPr lang="en-CA" sz="1800" dirty="0"/>
              <a:t>But after a certain point, those improvements level off — the curve starts to flatten — and that’s where we find our </a:t>
            </a:r>
            <a:r>
              <a:rPr lang="en-CA" sz="1800" i="1" dirty="0"/>
              <a:t>elbow point</a:t>
            </a:r>
            <a:r>
              <a:rPr lang="en-CA" sz="1800" dirty="0"/>
              <a:t>.</a:t>
            </a:r>
          </a:p>
          <a:p>
            <a:r>
              <a:rPr lang="en-CA" sz="1800" dirty="0"/>
              <a:t>That elbow tells us the optimal number of clusters — the point where adding more groups doesn’t meaningfully improve the model.</a:t>
            </a:r>
          </a:p>
          <a:p>
            <a:r>
              <a:rPr lang="en-CA" sz="1800" dirty="0"/>
              <a:t>The </a:t>
            </a:r>
            <a:r>
              <a:rPr lang="en-CA" sz="2800" dirty="0"/>
              <a:t>elbow looks to appear around </a:t>
            </a:r>
            <a:r>
              <a:rPr lang="en-CA" sz="2800" b="1" dirty="0"/>
              <a:t>K = 3</a:t>
            </a:r>
            <a:r>
              <a:rPr lang="en-CA" sz="2800" dirty="0"/>
              <a:t>, which matches what we saw visually earlier!</a:t>
            </a:r>
            <a:endParaRPr lang="en-CA" sz="1800" dirty="0"/>
          </a:p>
        </p:txBody>
      </p:sp>
      <p:sp>
        <p:nvSpPr>
          <p:cNvPr id="4" name="Slide Number Placeholder 3">
            <a:extLst>
              <a:ext uri="{FF2B5EF4-FFF2-40B4-BE49-F238E27FC236}">
                <a16:creationId xmlns:a16="http://schemas.microsoft.com/office/drawing/2014/main" id="{4107D2CE-E591-BE34-7FEF-AEB11398930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6684CCC-3B07-9749-B35D-9DD2CC5B7C8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504830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Let’s end off by quickly reviewing a </a:t>
            </a:r>
            <a:r>
              <a:rPr lang="en-CA" b="1" dirty="0"/>
              <a:t>concept map</a:t>
            </a:r>
            <a:r>
              <a:rPr lang="en-CA" dirty="0"/>
              <a:t> of the key ideas we’ve covered in this demonstration.</a:t>
            </a:r>
          </a:p>
          <a:p>
            <a:endParaRPr lang="en-CA" dirty="0"/>
          </a:p>
          <a:p>
            <a:r>
              <a:rPr lang="en-CA" dirty="0"/>
              <a:t>We talked about </a:t>
            </a:r>
            <a:r>
              <a:rPr lang="en-CA" b="1" dirty="0"/>
              <a:t>K-means clustering</a:t>
            </a:r>
            <a:r>
              <a:rPr lang="en-CA" dirty="0"/>
              <a:t>, which is a method that </a:t>
            </a:r>
            <a:r>
              <a:rPr lang="en-CA" b="1" dirty="0"/>
              <a:t>partitions data into </a:t>
            </a:r>
            <a:r>
              <a:rPr lang="en-CA" b="1" i="1" dirty="0"/>
              <a:t>K</a:t>
            </a:r>
            <a:r>
              <a:rPr lang="en-CA" b="1" dirty="0"/>
              <a:t> clusters</a:t>
            </a:r>
            <a:r>
              <a:rPr lang="en-CA" dirty="0"/>
              <a:t> based on how similar the observations are to one another.</a:t>
            </a:r>
          </a:p>
          <a:p>
            <a:endParaRPr lang="en-CA" dirty="0"/>
          </a:p>
          <a:p>
            <a:r>
              <a:rPr lang="en-CA" dirty="0"/>
              <a:t>Importantly, this is an </a:t>
            </a:r>
            <a:r>
              <a:rPr lang="en-CA" b="1" dirty="0"/>
              <a:t>unsupervised learning</a:t>
            </a:r>
            <a:r>
              <a:rPr lang="en-CA" dirty="0"/>
              <a:t> technique — meaning it looks only at the </a:t>
            </a:r>
            <a:r>
              <a:rPr lang="en-CA" b="1" dirty="0"/>
              <a:t>predictor variables</a:t>
            </a:r>
            <a:r>
              <a:rPr lang="en-CA" dirty="0"/>
              <a:t> and doesn’t rely on any predefined labels or categories.</a:t>
            </a:r>
          </a:p>
          <a:p>
            <a:endParaRPr lang="en-CA" dirty="0"/>
          </a:p>
          <a:p>
            <a:r>
              <a:rPr lang="en-CA" dirty="0"/>
              <a:t>We also discussed how K-means models are </a:t>
            </a:r>
            <a:r>
              <a:rPr lang="en-CA" b="1" dirty="0"/>
              <a:t>evaluated using inertia</a:t>
            </a:r>
            <a:r>
              <a:rPr lang="en-CA" dirty="0"/>
              <a:t>, or the </a:t>
            </a:r>
            <a:r>
              <a:rPr lang="en-CA" b="1" dirty="0"/>
              <a:t>within-cluster sum of squared distances</a:t>
            </a:r>
            <a:r>
              <a:rPr lang="en-CA" dirty="0"/>
              <a:t>.</a:t>
            </a:r>
            <a:br>
              <a:rPr lang="en-CA" dirty="0"/>
            </a:br>
            <a:r>
              <a:rPr lang="en-CA" dirty="0"/>
              <a:t>This tells us </a:t>
            </a:r>
            <a:r>
              <a:rPr lang="en-CA" b="1" dirty="0"/>
              <a:t>how tightly grouped</a:t>
            </a:r>
            <a:r>
              <a:rPr lang="en-CA" dirty="0"/>
              <a:t> the points are within each cluster — the lower the total within cluster sum of squared distances, the better the clustering fit.</a:t>
            </a:r>
          </a:p>
          <a:p>
            <a:endParaRPr lang="en-CA" dirty="0"/>
          </a:p>
          <a:p>
            <a:r>
              <a:rPr lang="en-CA" dirty="0"/>
              <a:t>Finally, we looked at how </a:t>
            </a:r>
            <a:r>
              <a:rPr lang="en-CA" b="1" dirty="0"/>
              <a:t>K</a:t>
            </a:r>
            <a:r>
              <a:rPr lang="en-CA" dirty="0"/>
              <a:t> itself is a </a:t>
            </a:r>
            <a:r>
              <a:rPr lang="en-CA" b="1" dirty="0"/>
              <a:t>parameter we can change</a:t>
            </a:r>
            <a:r>
              <a:rPr lang="en-CA" dirty="0"/>
              <a:t>.</a:t>
            </a:r>
          </a:p>
          <a:p>
            <a:br>
              <a:rPr lang="en-CA" dirty="0"/>
            </a:br>
            <a:r>
              <a:rPr lang="en-CA" dirty="0"/>
              <a:t>We can test different values of K and </a:t>
            </a:r>
            <a:r>
              <a:rPr lang="en-CA" b="1" dirty="0"/>
              <a:t>plot K against total within cluster sum of squared distances</a:t>
            </a:r>
            <a:r>
              <a:rPr lang="en-CA" dirty="0"/>
              <a:t> to find the point where adding more clusters doesn’t improve the model much — this is often called the </a:t>
            </a:r>
            <a:r>
              <a:rPr lang="en-CA" b="1" dirty="0"/>
              <a:t>elbow method</a:t>
            </a:r>
            <a:r>
              <a:rPr lang="en-CA" dirty="0"/>
              <a:t>, and it helps us identify the </a:t>
            </a:r>
            <a:r>
              <a:rPr lang="en-CA" b="1" dirty="0"/>
              <a:t>optimal number of clusters</a:t>
            </a:r>
            <a:r>
              <a:rPr lang="en-CA" dirty="0"/>
              <a:t> for our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Canva Sans"/>
              <a:ea typeface="Canva Sans"/>
              <a:cs typeface="Canva Sans"/>
              <a:sym typeface="Canva Sans"/>
            </a:endParaRPr>
          </a:p>
        </p:txBody>
      </p:sp>
      <p:sp>
        <p:nvSpPr>
          <p:cNvPr id="4" name="Slide Number Placeholder 3"/>
          <p:cNvSpPr>
            <a:spLocks noGrp="1"/>
          </p:cNvSpPr>
          <p:nvPr>
            <p:ph type="sldNum" sz="quarter" idx="5"/>
          </p:nvPr>
        </p:nvSpPr>
        <p:spPr/>
        <p:txBody>
          <a:bodyPr/>
          <a:lstStyle/>
          <a:p>
            <a:fld id="{96684CCC-3B07-9749-B35D-9DD2CC5B7C8E}" type="slidenum">
              <a:rPr lang="en-US" smtClean="0"/>
              <a:t>29</a:t>
            </a:fld>
            <a:endParaRPr lang="en-US"/>
          </a:p>
        </p:txBody>
      </p:sp>
    </p:spTree>
    <p:extLst>
      <p:ext uri="{BB962C8B-B14F-4D97-AF65-F5344CB8AC3E}">
        <p14:creationId xmlns:p14="http://schemas.microsoft.com/office/powerpoint/2010/main" val="1955594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2800" dirty="0"/>
              <a:t>Clustering is about finding structure or natural groupings within our data.</a:t>
            </a:r>
          </a:p>
          <a:p>
            <a:endParaRPr lang="en-CA" sz="2800" dirty="0"/>
          </a:p>
          <a:p>
            <a:r>
              <a:rPr lang="en-CA" sz="2800" dirty="0"/>
              <a:t>Think of situations where we don’t know the categories ahead of time — like grouping customers by their shopping habits, or grouping documents by themes.</a:t>
            </a:r>
          </a:p>
          <a:p>
            <a:endParaRPr lang="en-CA" sz="2800" dirty="0"/>
          </a:p>
          <a:p>
            <a:r>
              <a:rPr lang="en-CA" sz="2800" dirty="0"/>
              <a:t>The idea is to group observations so that things in the same group are as similar as possible, and things in different groups are as different as possible</a:t>
            </a:r>
          </a:p>
          <a:p>
            <a:endParaRPr lang="en-CA" sz="2800" dirty="0"/>
          </a:p>
          <a:p>
            <a:r>
              <a:rPr lang="en-CA" sz="4000" dirty="0"/>
              <a:t>So, how can we actually do that? That brings us to unsupervised learning.</a:t>
            </a:r>
            <a:endParaRPr lang="en-CA" sz="2800" dirty="0"/>
          </a:p>
          <a:p>
            <a:pPr rtl="0">
              <a:spcBef>
                <a:spcPts val="1500"/>
              </a:spcBef>
              <a:spcAft>
                <a:spcPts val="1500"/>
              </a:spcAft>
            </a:pPr>
            <a:br>
              <a:rPr lang="en-CA" dirty="0"/>
            </a:br>
            <a:endParaRPr lang="en-US" dirty="0"/>
          </a:p>
        </p:txBody>
      </p:sp>
      <p:sp>
        <p:nvSpPr>
          <p:cNvPr id="4" name="Slide Number Placeholder 3"/>
          <p:cNvSpPr>
            <a:spLocks noGrp="1"/>
          </p:cNvSpPr>
          <p:nvPr>
            <p:ph type="sldNum" sz="quarter" idx="5"/>
          </p:nvPr>
        </p:nvSpPr>
        <p:spPr/>
        <p:txBody>
          <a:bodyPr/>
          <a:lstStyle/>
          <a:p>
            <a:fld id="{96684CCC-3B07-9749-B35D-9DD2CC5B7C8E}" type="slidenum">
              <a:rPr lang="en-US" smtClean="0"/>
              <a:t>3</a:t>
            </a:fld>
            <a:endParaRPr lang="en-US"/>
          </a:p>
        </p:txBody>
      </p:sp>
    </p:spTree>
    <p:extLst>
      <p:ext uri="{BB962C8B-B14F-4D97-AF65-F5344CB8AC3E}">
        <p14:creationId xmlns:p14="http://schemas.microsoft.com/office/powerpoint/2010/main" val="23679130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so much, I’d be happy to take any questions!</a:t>
            </a:r>
          </a:p>
        </p:txBody>
      </p:sp>
      <p:sp>
        <p:nvSpPr>
          <p:cNvPr id="4" name="Slide Number Placeholder 3"/>
          <p:cNvSpPr>
            <a:spLocks noGrp="1"/>
          </p:cNvSpPr>
          <p:nvPr>
            <p:ph type="sldNum" sz="quarter" idx="5"/>
          </p:nvPr>
        </p:nvSpPr>
        <p:spPr/>
        <p:txBody>
          <a:bodyPr/>
          <a:lstStyle/>
          <a:p>
            <a:fld id="{96684CCC-3B07-9749-B35D-9DD2CC5B7C8E}" type="slidenum">
              <a:rPr lang="en-US" smtClean="0"/>
              <a:t>30</a:t>
            </a:fld>
            <a:endParaRPr lang="en-US"/>
          </a:p>
        </p:txBody>
      </p:sp>
    </p:spTree>
    <p:extLst>
      <p:ext uri="{BB962C8B-B14F-4D97-AF65-F5344CB8AC3E}">
        <p14:creationId xmlns:p14="http://schemas.microsoft.com/office/powerpoint/2010/main" val="25482599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900CB-42A3-67EE-C0AE-0346F76E17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5B08E3-9C57-B862-F43B-4684D35BFF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3B7EE0-2119-3DDA-6D04-CF6333E2AFDD}"/>
              </a:ext>
            </a:extLst>
          </p:cNvPr>
          <p:cNvSpPr>
            <a:spLocks noGrp="1"/>
          </p:cNvSpPr>
          <p:nvPr>
            <p:ph type="body" idx="1"/>
          </p:nvPr>
        </p:nvSpPr>
        <p:spPr/>
        <p:txBody>
          <a:bodyPr/>
          <a:lstStyle/>
          <a:p>
            <a:r>
              <a:rPr lang="en-CA" dirty="0"/>
              <a:t>Before we jump into any analysis or modeling, it’s really important to take some time to </a:t>
            </a:r>
            <a:r>
              <a:rPr lang="en-CA" b="1" dirty="0"/>
              <a:t>explore our data</a:t>
            </a:r>
            <a:r>
              <a:rPr lang="en-CA" dirty="0"/>
              <a:t>.</a:t>
            </a:r>
          </a:p>
          <a:p>
            <a:r>
              <a:rPr lang="en-CA" dirty="0"/>
              <a:t>This step helps us understand what we’re working with — things like how our variables are distributed, how features relate to one another, and whether there are any missing or unusual values that could affect our results later on.</a:t>
            </a:r>
          </a:p>
          <a:p>
            <a:endParaRPr lang="en-CA" dirty="0"/>
          </a:p>
          <a:p>
            <a:r>
              <a:rPr lang="en-CA" dirty="0"/>
              <a:t>There are three main steps in this process:</a:t>
            </a:r>
          </a:p>
          <a:p>
            <a:pPr>
              <a:buFont typeface="+mj-lt"/>
              <a:buAutoNum type="arabicPeriod"/>
            </a:pPr>
            <a:r>
              <a:rPr lang="en-CA" b="1" dirty="0"/>
              <a:t>Inspect the raw data</a:t>
            </a:r>
            <a:r>
              <a:rPr lang="en-CA" dirty="0"/>
              <a:t> — to get a quick sense of what’s included and how it’s structured.</a:t>
            </a:r>
          </a:p>
          <a:p>
            <a:pPr>
              <a:buFont typeface="+mj-lt"/>
              <a:buAutoNum type="arabicPeriod"/>
            </a:pPr>
            <a:r>
              <a:rPr lang="en-CA" b="1" dirty="0"/>
              <a:t>Compute summary statistics</a:t>
            </a:r>
            <a:r>
              <a:rPr lang="en-CA" dirty="0"/>
              <a:t> — measures like the mean, median, and interquartile range give us a snapshot of our variables.</a:t>
            </a:r>
          </a:p>
          <a:p>
            <a:pPr>
              <a:buFont typeface="+mj-lt"/>
              <a:buAutoNum type="arabicPeriod"/>
            </a:pPr>
            <a:r>
              <a:rPr lang="en-CA" b="1" dirty="0"/>
              <a:t>Visualize the data</a:t>
            </a:r>
            <a:r>
              <a:rPr lang="en-CA" dirty="0"/>
              <a:t> — by creating plots, we can identify patterns, trends, and potential anomalies that might not stand out in a table.</a:t>
            </a:r>
          </a:p>
          <a:p>
            <a:pPr>
              <a:buFont typeface="+mj-lt"/>
              <a:buAutoNum type="arabicPeriod"/>
            </a:pPr>
            <a:endParaRPr lang="en-CA" dirty="0"/>
          </a:p>
          <a:p>
            <a:r>
              <a:rPr lang="en-CA" dirty="0"/>
              <a:t>By exploring the data first, we build a </a:t>
            </a:r>
            <a:r>
              <a:rPr lang="en-CA" b="1" dirty="0"/>
              <a:t>solid foundation</a:t>
            </a:r>
            <a:r>
              <a:rPr lang="en-CA" dirty="0"/>
              <a:t> for modeling and make sure that any insights we draw later are both </a:t>
            </a:r>
            <a:r>
              <a:rPr lang="en-CA" b="1" dirty="0"/>
              <a:t>accurate and meaningful</a:t>
            </a:r>
            <a:r>
              <a:rPr lang="en-CA" dirty="0"/>
              <a:t>.</a:t>
            </a:r>
          </a:p>
          <a:p>
            <a:endParaRPr lang="en-US" dirty="0"/>
          </a:p>
        </p:txBody>
      </p:sp>
      <p:sp>
        <p:nvSpPr>
          <p:cNvPr id="4" name="Slide Number Placeholder 3">
            <a:extLst>
              <a:ext uri="{FF2B5EF4-FFF2-40B4-BE49-F238E27FC236}">
                <a16:creationId xmlns:a16="http://schemas.microsoft.com/office/drawing/2014/main" id="{F7A1F452-330C-07E3-559B-8B84540C534A}"/>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6684CCC-3B07-9749-B35D-9DD2CC5B7C8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55993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D684C2-CC96-962F-3A4E-F6C5A240F4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11558C-8FC0-3DDB-7AE0-6841D5D65D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7F7D6D-5D3B-8512-31A9-95E212EBF813}"/>
              </a:ext>
            </a:extLst>
          </p:cNvPr>
          <p:cNvSpPr>
            <a:spLocks noGrp="1"/>
          </p:cNvSpPr>
          <p:nvPr>
            <p:ph type="body" idx="1"/>
          </p:nvPr>
        </p:nvSpPr>
        <p:spPr/>
        <p:txBody>
          <a:bodyPr/>
          <a:lstStyle/>
          <a:p>
            <a:r>
              <a:rPr lang="en-CA" sz="1800" b="0" i="0" u="none" strike="noStrike" dirty="0">
                <a:solidFill>
                  <a:srgbClr val="000000"/>
                </a:solidFill>
                <a:effectLst/>
                <a:latin typeface="Arial" panose="020B0604020202020204" pitchFamily="34" charset="0"/>
              </a:rPr>
              <a:t>Now that we’ve loaded our dataset, it’s time to take a closer look at what we’re working with. In pandas, we can use the </a:t>
            </a:r>
            <a:r>
              <a:rPr lang="en-CA" sz="1800" b="0" i="0" u="none" strike="noStrike" dirty="0">
                <a:solidFill>
                  <a:srgbClr val="188038"/>
                </a:solidFill>
                <a:effectLst/>
                <a:latin typeface="Roboto Mono" pitchFamily="49" charset="0"/>
              </a:rPr>
              <a:t>info()</a:t>
            </a:r>
            <a:r>
              <a:rPr lang="en-CA" sz="1800" b="0" i="0" u="none" strike="noStrike" dirty="0">
                <a:solidFill>
                  <a:srgbClr val="000000"/>
                </a:solidFill>
                <a:effectLst/>
                <a:latin typeface="Arial" panose="020B0604020202020204" pitchFamily="34" charset="0"/>
              </a:rPr>
              <a:t> method on our </a:t>
            </a:r>
            <a:r>
              <a:rPr lang="en-CA" sz="1800" b="0" i="0" u="none" strike="noStrike" dirty="0" err="1">
                <a:solidFill>
                  <a:srgbClr val="000000"/>
                </a:solidFill>
                <a:effectLst/>
                <a:latin typeface="Arial" panose="020B0604020202020204" pitchFamily="34" charset="0"/>
              </a:rPr>
              <a:t>DataFrame</a:t>
            </a:r>
            <a:r>
              <a:rPr lang="en-CA" sz="1800" b="0" i="0" u="none" strike="noStrike" dirty="0">
                <a:solidFill>
                  <a:srgbClr val="000000"/>
                </a:solidFill>
                <a:effectLst/>
                <a:latin typeface="Arial" panose="020B0604020202020204" pitchFamily="34" charset="0"/>
              </a:rPr>
              <a:t>.</a:t>
            </a:r>
          </a:p>
          <a:p>
            <a:endParaRPr lang="en-CA" sz="1800" b="0" i="0" u="none" strike="noStrike" dirty="0">
              <a:solidFill>
                <a:srgbClr val="000000"/>
              </a:solidFill>
              <a:effectLst/>
              <a:latin typeface="Arial" panose="020B0604020202020204" pitchFamily="34" charset="0"/>
            </a:endParaRPr>
          </a:p>
          <a:p>
            <a:pPr rtl="0">
              <a:spcBef>
                <a:spcPts val="1500"/>
              </a:spcBef>
              <a:spcAft>
                <a:spcPts val="1500"/>
              </a:spcAft>
            </a:pPr>
            <a:r>
              <a:rPr lang="en-CA" sz="1800" b="0" i="0" u="none" strike="noStrike" dirty="0">
                <a:solidFill>
                  <a:srgbClr val="000000"/>
                </a:solidFill>
                <a:effectLst/>
                <a:latin typeface="Arial" panose="020B0604020202020204" pitchFamily="34" charset="0"/>
              </a:rPr>
              <a:t>When you run </a:t>
            </a:r>
            <a:r>
              <a:rPr lang="en-CA" sz="1800" b="0" i="0" u="none" strike="noStrike" dirty="0" err="1">
                <a:solidFill>
                  <a:srgbClr val="188038"/>
                </a:solidFill>
                <a:effectLst/>
                <a:latin typeface="Roboto Mono" pitchFamily="49" charset="0"/>
              </a:rPr>
              <a:t>penguins.info</a:t>
            </a:r>
            <a:r>
              <a:rPr lang="en-CA" sz="1800" b="0" i="0" u="none" strike="noStrike" dirty="0">
                <a:solidFill>
                  <a:srgbClr val="188038"/>
                </a:solidFill>
                <a:effectLst/>
                <a:latin typeface="Roboto Mono" pitchFamily="49" charset="0"/>
              </a:rPr>
              <a:t>()</a:t>
            </a:r>
            <a:r>
              <a:rPr lang="en-CA" sz="1800" b="0" i="0" u="none" strike="noStrike" dirty="0">
                <a:solidFill>
                  <a:srgbClr val="000000"/>
                </a:solidFill>
                <a:effectLst/>
                <a:latin typeface="Arial" panose="020B0604020202020204" pitchFamily="34" charset="0"/>
              </a:rPr>
              <a:t>, you get a concise summary of the dataset, including:</a:t>
            </a:r>
            <a:endParaRPr lang="en-CA" b="0" dirty="0">
              <a:effectLst/>
            </a:endParaRPr>
          </a:p>
          <a:p>
            <a:pPr rtl="0" fontAlgn="base">
              <a:spcBef>
                <a:spcPts val="1500"/>
              </a:spcBef>
              <a:spcAft>
                <a:spcPts val="0"/>
              </a:spcAft>
              <a:buFont typeface="Arial" panose="020B0604020202020204" pitchFamily="34" charset="0"/>
              <a:buChar char="•"/>
            </a:pPr>
            <a:r>
              <a:rPr lang="en-CA" sz="1800" b="1" i="0" u="none" strike="noStrike" dirty="0">
                <a:solidFill>
                  <a:srgbClr val="000000"/>
                </a:solidFill>
                <a:effectLst/>
                <a:latin typeface="Arial" panose="020B0604020202020204" pitchFamily="34" charset="0"/>
              </a:rPr>
              <a:t>Column names</a:t>
            </a:r>
            <a:endParaRPr lang="en-CA"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CA" sz="1800" b="1" i="0" u="none" strike="noStrike" dirty="0">
                <a:solidFill>
                  <a:srgbClr val="000000"/>
                </a:solidFill>
                <a:effectLst/>
                <a:latin typeface="Arial" panose="020B0604020202020204" pitchFamily="34" charset="0"/>
              </a:rPr>
              <a:t>Data types</a:t>
            </a:r>
            <a:r>
              <a:rPr lang="en-CA" sz="1800" b="0" i="0" u="none" strike="noStrike" dirty="0">
                <a:solidFill>
                  <a:srgbClr val="000000"/>
                </a:solidFill>
                <a:effectLst/>
                <a:latin typeface="Arial" panose="020B0604020202020204" pitchFamily="34" charset="0"/>
              </a:rPr>
              <a:t> for each column</a:t>
            </a:r>
          </a:p>
          <a:p>
            <a:pPr rtl="0" fontAlgn="base">
              <a:spcBef>
                <a:spcPts val="0"/>
              </a:spcBef>
              <a:spcAft>
                <a:spcPts val="1500"/>
              </a:spcAft>
              <a:buFont typeface="Arial" panose="020B0604020202020204" pitchFamily="34" charset="0"/>
              <a:buChar char="•"/>
            </a:pPr>
            <a:r>
              <a:rPr lang="en-CA" sz="1800" b="1" i="0" u="none" strike="noStrike" dirty="0">
                <a:solidFill>
                  <a:srgbClr val="000000"/>
                </a:solidFill>
                <a:effectLst/>
                <a:latin typeface="Arial" panose="020B0604020202020204" pitchFamily="34" charset="0"/>
              </a:rPr>
              <a:t>Number of non-null values</a:t>
            </a:r>
          </a:p>
          <a:p>
            <a:pPr rtl="0" fontAlgn="base">
              <a:spcBef>
                <a:spcPts val="0"/>
              </a:spcBef>
              <a:spcAft>
                <a:spcPts val="1500"/>
              </a:spcAft>
              <a:buFont typeface="Arial" panose="020B0604020202020204" pitchFamily="34" charset="0"/>
              <a:buChar char="•"/>
            </a:pPr>
            <a:endParaRPr lang="en-CA" sz="1800" b="0" i="0" u="none" strike="noStrike" dirty="0">
              <a:solidFill>
                <a:srgbClr val="000000"/>
              </a:solidFill>
              <a:effectLst/>
              <a:latin typeface="Arial" panose="020B0604020202020204" pitchFamily="34" charset="0"/>
            </a:endParaRPr>
          </a:p>
          <a:p>
            <a:pPr rtl="0">
              <a:spcBef>
                <a:spcPts val="1500"/>
              </a:spcBef>
              <a:spcAft>
                <a:spcPts val="1500"/>
              </a:spcAft>
            </a:pPr>
            <a:r>
              <a:rPr lang="en-CA" sz="1800" b="0" i="0" u="none" strike="noStrike" dirty="0">
                <a:solidFill>
                  <a:srgbClr val="000000"/>
                </a:solidFill>
                <a:effectLst/>
                <a:latin typeface="Arial" panose="020B0604020202020204" pitchFamily="34" charset="0"/>
              </a:rPr>
              <a:t>This is incredibly helpful for understanding the structure of your dataset and spotting missing data right away!</a:t>
            </a:r>
            <a:endParaRPr lang="en-CA" b="0" dirty="0">
              <a:effectLst/>
            </a:endParaRPr>
          </a:p>
          <a:p>
            <a:br>
              <a:rPr lang="en-CA" dirty="0"/>
            </a:br>
            <a:endParaRPr lang="en-US" dirty="0"/>
          </a:p>
        </p:txBody>
      </p:sp>
      <p:sp>
        <p:nvSpPr>
          <p:cNvPr id="4" name="Slide Number Placeholder 3">
            <a:extLst>
              <a:ext uri="{FF2B5EF4-FFF2-40B4-BE49-F238E27FC236}">
                <a16:creationId xmlns:a16="http://schemas.microsoft.com/office/drawing/2014/main" id="{5E0808C6-DEE6-864E-E216-A10FDDFC212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6684CCC-3B07-9749-B35D-9DD2CC5B7C8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275046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1D3A34-7957-DC9E-7C04-1C05A59741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C573BC-213F-22A1-1ABB-1CECA044B2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6AAB30-55F9-7C83-4713-14FB196AC014}"/>
              </a:ext>
            </a:extLst>
          </p:cNvPr>
          <p:cNvSpPr>
            <a:spLocks noGrp="1"/>
          </p:cNvSpPr>
          <p:nvPr>
            <p:ph type="body" idx="1"/>
          </p:nvPr>
        </p:nvSpPr>
        <p:spPr/>
        <p:txBody>
          <a:bodyPr/>
          <a:lstStyle/>
          <a:p>
            <a:r>
              <a:rPr lang="en-CA" dirty="0"/>
              <a:t>Next, let’s pull out some </a:t>
            </a:r>
            <a:r>
              <a:rPr lang="en-CA" b="1" dirty="0"/>
              <a:t>summary statistics</a:t>
            </a:r>
            <a:r>
              <a:rPr lang="en-CA" dirty="0"/>
              <a:t> for our variables.</a:t>
            </a:r>
          </a:p>
          <a:p>
            <a:endParaRPr lang="en-CA" dirty="0"/>
          </a:p>
          <a:p>
            <a:r>
              <a:rPr lang="en-CA" dirty="0"/>
              <a:t>We can do this easily using the </a:t>
            </a:r>
            <a:r>
              <a:rPr lang="en-CA" b="1" dirty="0"/>
              <a:t>describe()</a:t>
            </a:r>
            <a:r>
              <a:rPr lang="en-CA" dirty="0"/>
              <a:t> method in pandas.</a:t>
            </a:r>
          </a:p>
          <a:p>
            <a:endParaRPr lang="en-CA" dirty="0"/>
          </a:p>
          <a:p>
            <a:r>
              <a:rPr lang="en-CA" dirty="0"/>
              <a:t>This function gives us a quick overview of key statistics — like the </a:t>
            </a:r>
            <a:r>
              <a:rPr lang="en-CA" b="1" dirty="0"/>
              <a:t>mean</a:t>
            </a:r>
            <a:r>
              <a:rPr lang="en-CA" dirty="0"/>
              <a:t>, </a:t>
            </a:r>
            <a:r>
              <a:rPr lang="en-CA" b="1" dirty="0"/>
              <a:t>standard deviation</a:t>
            </a:r>
            <a:r>
              <a:rPr lang="en-CA" dirty="0"/>
              <a:t>, </a:t>
            </a:r>
            <a:r>
              <a:rPr lang="en-CA" b="1" dirty="0"/>
              <a:t>minimum and maximum values</a:t>
            </a:r>
            <a:r>
              <a:rPr lang="en-CA" dirty="0"/>
              <a:t>, and different</a:t>
            </a:r>
            <a:r>
              <a:rPr lang="en-CA" b="1" dirty="0"/>
              <a:t> percentiles</a:t>
            </a:r>
            <a:r>
              <a:rPr lang="en-CA" dirty="0"/>
              <a:t> for each numeric variable.</a:t>
            </a:r>
          </a:p>
          <a:p>
            <a:endParaRPr lang="en-CA" dirty="0"/>
          </a:p>
          <a:p>
            <a:r>
              <a:rPr lang="en-CA" dirty="0"/>
              <a:t>We can see from this summary that </a:t>
            </a:r>
            <a:r>
              <a:rPr lang="en-CA" b="1" dirty="0"/>
              <a:t>bill length</a:t>
            </a:r>
            <a:r>
              <a:rPr lang="en-CA" dirty="0"/>
              <a:t> and </a:t>
            </a:r>
            <a:r>
              <a:rPr lang="en-CA" b="1" dirty="0"/>
              <a:t>flipper length</a:t>
            </a:r>
            <a:r>
              <a:rPr lang="en-CA" dirty="0"/>
              <a:t> are measured on </a:t>
            </a:r>
            <a:r>
              <a:rPr lang="en-CA" b="1" dirty="0"/>
              <a:t>very different scales</a:t>
            </a:r>
            <a:r>
              <a:rPr lang="en-CA" dirty="0"/>
              <a:t>.</a:t>
            </a:r>
          </a:p>
          <a:p>
            <a:r>
              <a:rPr lang="en-CA" dirty="0"/>
              <a:t>We can see flipper length is in the hundreds, while bill length is much smaller.</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difference in scale is important because it can </a:t>
            </a:r>
            <a:r>
              <a:rPr lang="en-CA" b="1" dirty="0"/>
              <a:t>affect how our algorithm interprets the data</a:t>
            </a:r>
            <a:r>
              <a:rPr lang="en-CA" dirty="0"/>
              <a:t> — where as we talked about variables with larger ranges can dominate the analysis. </a:t>
            </a:r>
            <a:endParaRPr lang="en-CA" b="0" dirty="0">
              <a:effectLst/>
            </a:endParaRPr>
          </a:p>
          <a:p>
            <a:endParaRPr lang="en-CA" dirty="0"/>
          </a:p>
        </p:txBody>
      </p:sp>
      <p:sp>
        <p:nvSpPr>
          <p:cNvPr id="4" name="Slide Number Placeholder 3">
            <a:extLst>
              <a:ext uri="{FF2B5EF4-FFF2-40B4-BE49-F238E27FC236}">
                <a16:creationId xmlns:a16="http://schemas.microsoft.com/office/drawing/2014/main" id="{46585F5B-B238-D0EE-DB62-1145F5823DB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6684CCC-3B07-9749-B35D-9DD2CC5B7C8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321479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C6E0C-BBE3-C2A7-D2D7-756B6BEF28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7E351A-826A-8E82-F021-0B1D59183C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14224C-6253-2074-3AFD-48A86BF3A88E}"/>
              </a:ext>
            </a:extLst>
          </p:cNvPr>
          <p:cNvSpPr>
            <a:spLocks noGrp="1"/>
          </p:cNvSpPr>
          <p:nvPr>
            <p:ph type="body" idx="1"/>
          </p:nvPr>
        </p:nvSpPr>
        <p:spPr/>
        <p:txBody>
          <a:bodyPr/>
          <a:lstStyle/>
          <a:p>
            <a:r>
              <a:rPr lang="en-CA" sz="2800" dirty="0"/>
              <a:t>Now that we’ve standardized our data, let’s </a:t>
            </a:r>
            <a:r>
              <a:rPr lang="en-CA" sz="2800" b="1" dirty="0"/>
              <a:t>visualize the relationship</a:t>
            </a:r>
            <a:r>
              <a:rPr lang="en-CA" sz="2800" dirty="0"/>
              <a:t> between our two variables — </a:t>
            </a:r>
            <a:r>
              <a:rPr lang="en-CA" sz="2800" b="1" dirty="0"/>
              <a:t>bill length</a:t>
            </a:r>
            <a:r>
              <a:rPr lang="en-CA" sz="2800" dirty="0"/>
              <a:t> and </a:t>
            </a:r>
            <a:r>
              <a:rPr lang="en-CA" sz="2800" b="1" dirty="0"/>
              <a:t>flipper length</a:t>
            </a:r>
            <a:r>
              <a:rPr lang="en-CA" sz="2800" dirty="0"/>
              <a:t> — to see if we can spot any </a:t>
            </a:r>
            <a:r>
              <a:rPr lang="en-CA" sz="2800" b="1" dirty="0"/>
              <a:t>patterns or possible groups</a:t>
            </a:r>
            <a:r>
              <a:rPr lang="en-CA" sz="2800" dirty="0"/>
              <a:t> in the data.</a:t>
            </a:r>
          </a:p>
          <a:p>
            <a:r>
              <a:rPr lang="en-CA" sz="2800" dirty="0"/>
              <a:t>In this code, we’re using </a:t>
            </a:r>
            <a:r>
              <a:rPr lang="en-CA" sz="2800" b="1" dirty="0"/>
              <a:t>matplotlib</a:t>
            </a:r>
            <a:r>
              <a:rPr lang="en-CA" sz="2800" dirty="0"/>
              <a:t> to create a </a:t>
            </a:r>
            <a:r>
              <a:rPr lang="en-CA" sz="2800" b="1" dirty="0"/>
              <a:t>scatter plot</a:t>
            </a:r>
            <a:r>
              <a:rPr lang="en-CA" sz="2800" dirty="0"/>
              <a:t>.</a:t>
            </a:r>
          </a:p>
          <a:p>
            <a:r>
              <a:rPr lang="en-CA" sz="2800" dirty="0"/>
              <a:t>Each point represents a single penguin:</a:t>
            </a:r>
          </a:p>
          <a:p>
            <a:pPr>
              <a:buFont typeface="Arial" panose="020B0604020202020204" pitchFamily="34" charset="0"/>
              <a:buChar char="•"/>
            </a:pPr>
            <a:r>
              <a:rPr lang="en-CA" sz="2800" dirty="0"/>
              <a:t>The </a:t>
            </a:r>
            <a:r>
              <a:rPr lang="en-CA" sz="2800" b="1" dirty="0"/>
              <a:t>x-axis</a:t>
            </a:r>
            <a:r>
              <a:rPr lang="en-CA" sz="2800" dirty="0"/>
              <a:t> shows the </a:t>
            </a:r>
            <a:r>
              <a:rPr lang="en-CA" sz="2800" i="1" dirty="0"/>
              <a:t>flipper length</a:t>
            </a:r>
            <a:r>
              <a:rPr lang="en-CA" sz="2800" dirty="0"/>
              <a:t> (standardized),</a:t>
            </a:r>
          </a:p>
          <a:p>
            <a:pPr rtl="0">
              <a:spcBef>
                <a:spcPts val="1500"/>
              </a:spcBef>
              <a:spcAft>
                <a:spcPts val="1500"/>
              </a:spcAft>
            </a:pPr>
            <a:r>
              <a:rPr lang="en-CA" dirty="0"/>
              <a:t>and the </a:t>
            </a:r>
            <a:r>
              <a:rPr lang="en-CA" b="1" dirty="0"/>
              <a:t>y-axis</a:t>
            </a:r>
            <a:r>
              <a:rPr lang="en-CA" dirty="0"/>
              <a:t> shows the </a:t>
            </a:r>
            <a:r>
              <a:rPr lang="en-CA" i="1" dirty="0"/>
              <a:t>bill length</a:t>
            </a:r>
            <a:r>
              <a:rPr lang="en-CA" dirty="0"/>
              <a:t> (standardized).</a:t>
            </a:r>
            <a:br>
              <a:rPr lang="en-CA" dirty="0"/>
            </a:br>
            <a:endParaRPr lang="en-US" dirty="0"/>
          </a:p>
        </p:txBody>
      </p:sp>
      <p:sp>
        <p:nvSpPr>
          <p:cNvPr id="4" name="Slide Number Placeholder 3">
            <a:extLst>
              <a:ext uri="{FF2B5EF4-FFF2-40B4-BE49-F238E27FC236}">
                <a16:creationId xmlns:a16="http://schemas.microsoft.com/office/drawing/2014/main" id="{4BB81DB0-0DDE-1E9E-40A9-1762E59C86B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6684CCC-3B07-9749-B35D-9DD2CC5B7C8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351315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BFCA1-8ABB-2192-5E59-2E4D8D09A4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746EAF-6000-AC62-EB94-A1C6536761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F884C2-8899-EE31-552D-AD914CB779A3}"/>
              </a:ext>
            </a:extLst>
          </p:cNvPr>
          <p:cNvSpPr>
            <a:spLocks noGrp="1"/>
          </p:cNvSpPr>
          <p:nvPr>
            <p:ph type="body" idx="1"/>
          </p:nvPr>
        </p:nvSpPr>
        <p:spPr/>
        <p:txBody>
          <a:bodyPr/>
          <a:lstStyle/>
          <a:p>
            <a:r>
              <a:rPr lang="en-CA" sz="1200" b="0" i="0" u="none" strike="noStrike" dirty="0">
                <a:solidFill>
                  <a:srgbClr val="000000"/>
                </a:solidFill>
                <a:effectLst/>
                <a:latin typeface="Arial" panose="020B0604020202020204" pitchFamily="34" charset="0"/>
              </a:rPr>
              <a:t>To choose the best number of clusters, we can plot the total </a:t>
            </a:r>
            <a:r>
              <a:rPr lang="en-CA" sz="1200" b="1" i="0" u="none" strike="noStrike" dirty="0">
                <a:solidFill>
                  <a:srgbClr val="000000"/>
                </a:solidFill>
                <a:effectLst/>
                <a:latin typeface="Arial" panose="020B0604020202020204" pitchFamily="34" charset="0"/>
              </a:rPr>
              <a:t>Within-Cluster Sum of Squared Distances</a:t>
            </a:r>
            <a:r>
              <a:rPr lang="en-CA" sz="1200" b="0" i="0" u="none" strike="noStrike" dirty="0">
                <a:solidFill>
                  <a:srgbClr val="000000"/>
                </a:solidFill>
                <a:effectLst/>
                <a:latin typeface="Arial" panose="020B0604020202020204" pitchFamily="34" charset="0"/>
              </a:rPr>
              <a:t> for each K value. </a:t>
            </a:r>
          </a:p>
          <a:p>
            <a:r>
              <a:rPr lang="en-CA" sz="1800" b="0" i="0" u="none" strike="noStrike" dirty="0">
                <a:solidFill>
                  <a:srgbClr val="212121"/>
                </a:solidFill>
                <a:effectLst/>
                <a:latin typeface="Arial" panose="020B0604020202020204" pitchFamily="34" charset="0"/>
              </a:rPr>
              <a:t> A line plot can help us identify the "elbow" point, where the rate of total Within-Cluster Sum of Squared Distances reduction slows down as </a:t>
            </a:r>
            <a:r>
              <a:rPr lang="en-CA" sz="1800" b="0" i="0" u="none" strike="noStrike" dirty="0">
                <a:solidFill>
                  <a:srgbClr val="188038"/>
                </a:solidFill>
                <a:effectLst/>
                <a:latin typeface="Roboto Mono" pitchFamily="49" charset="0"/>
              </a:rPr>
              <a:t>k</a:t>
            </a:r>
            <a:r>
              <a:rPr lang="en-CA" sz="1800" b="0" i="0" u="none" strike="noStrike" dirty="0">
                <a:solidFill>
                  <a:srgbClr val="212121"/>
                </a:solidFill>
                <a:effectLst/>
                <a:latin typeface="Arial" panose="020B0604020202020204" pitchFamily="34" charset="0"/>
              </a:rPr>
              <a:t> increases</a:t>
            </a:r>
            <a:endParaRPr lang="en-US" dirty="0"/>
          </a:p>
        </p:txBody>
      </p:sp>
      <p:sp>
        <p:nvSpPr>
          <p:cNvPr id="4" name="Slide Number Placeholder 3">
            <a:extLst>
              <a:ext uri="{FF2B5EF4-FFF2-40B4-BE49-F238E27FC236}">
                <a16:creationId xmlns:a16="http://schemas.microsoft.com/office/drawing/2014/main" id="{A2E44F8E-4D1B-B322-3F81-7E89618E7960}"/>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6684CCC-3B07-9749-B35D-9DD2CC5B7C8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64333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DD534-8C8B-5303-C1D3-2B293FDB8F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0F70D7-0148-0166-1130-D9309D4378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EA445D-0F31-BFD7-3D29-5042BDA5A762}"/>
              </a:ext>
            </a:extLst>
          </p:cNvPr>
          <p:cNvSpPr>
            <a:spLocks noGrp="1"/>
          </p:cNvSpPr>
          <p:nvPr>
            <p:ph type="body" idx="1"/>
          </p:nvPr>
        </p:nvSpPr>
        <p:spPr/>
        <p:txBody>
          <a:bodyPr/>
          <a:lstStyle/>
          <a:p>
            <a:r>
              <a:rPr lang="en-CA" sz="2800" dirty="0"/>
              <a:t>Clustering is what we call an </a:t>
            </a:r>
            <a:r>
              <a:rPr lang="en-CA" sz="2800" b="1" dirty="0"/>
              <a:t>unsupervised learning task</a:t>
            </a:r>
            <a:r>
              <a:rPr lang="en-CA" sz="2800" dirty="0"/>
              <a:t> — meaning there’s no predefined response variable or labels guiding the process.</a:t>
            </a:r>
            <a:br>
              <a:rPr lang="en-CA" sz="2800" dirty="0"/>
            </a:br>
            <a:endParaRPr lang="en-CA" sz="2800" dirty="0"/>
          </a:p>
          <a:p>
            <a:r>
              <a:rPr lang="en-CA" sz="2800" dirty="0"/>
              <a:t>In contrast, </a:t>
            </a:r>
            <a:r>
              <a:rPr lang="en-CA" sz="2800" b="1" dirty="0"/>
              <a:t>supervised learning tasks</a:t>
            </a:r>
            <a:r>
              <a:rPr lang="en-CA" sz="2800" dirty="0"/>
              <a:t> aim to </a:t>
            </a:r>
            <a:r>
              <a:rPr lang="en-CA" sz="2800" b="1" dirty="0"/>
              <a:t>predict a specific response variable</a:t>
            </a:r>
            <a:r>
              <a:rPr lang="en-CA" sz="2800" dirty="0"/>
              <a:t>, whether that’s a categorical label like “disease” vs. “no disease,” or a numeric value such as blood pressure or income.</a:t>
            </a:r>
            <a:br>
              <a:rPr lang="en-CA" sz="2800" dirty="0"/>
            </a:br>
            <a:r>
              <a:rPr lang="en-CA" sz="2800" dirty="0"/>
              <a:t>These models learn from examples — that is, </a:t>
            </a:r>
            <a:r>
              <a:rPr lang="en-CA" sz="2800" b="1" dirty="0"/>
              <a:t>labeled data</a:t>
            </a:r>
            <a:r>
              <a:rPr lang="en-CA" sz="2800" dirty="0"/>
              <a:t> — to make accurate predictions about new, unseen data.</a:t>
            </a:r>
          </a:p>
          <a:p>
            <a:endParaRPr lang="en-CA" sz="2800" dirty="0"/>
          </a:p>
          <a:p>
            <a:r>
              <a:rPr lang="en-CA" sz="2800" dirty="0"/>
              <a:t>One key </a:t>
            </a:r>
            <a:r>
              <a:rPr lang="en-CA" sz="2800" b="1" dirty="0"/>
              <a:t>advantage of clustering</a:t>
            </a:r>
            <a:r>
              <a:rPr lang="en-CA" sz="2800" dirty="0"/>
              <a:t> is that it requires </a:t>
            </a:r>
            <a:r>
              <a:rPr lang="en-CA" sz="2800" b="1" dirty="0"/>
              <a:t>no labeled data</a:t>
            </a:r>
            <a:r>
              <a:rPr lang="en-CA" sz="2800" dirty="0"/>
              <a:t>. This is especially valuable when obtaining labels is expensive, time-consuming, or perhaps simply just not possible.</a:t>
            </a:r>
          </a:p>
        </p:txBody>
      </p:sp>
      <p:sp>
        <p:nvSpPr>
          <p:cNvPr id="4" name="Slide Number Placeholder 3">
            <a:extLst>
              <a:ext uri="{FF2B5EF4-FFF2-40B4-BE49-F238E27FC236}">
                <a16:creationId xmlns:a16="http://schemas.microsoft.com/office/drawing/2014/main" id="{800ACF2D-E476-9D40-10A0-E8ECD35EBAE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6684CCC-3B07-9749-B35D-9DD2CC5B7C8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63071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2800" dirty="0"/>
          </a:p>
          <a:p>
            <a:r>
              <a:rPr lang="en-CA" sz="2800" dirty="0"/>
              <a:t>There are actually </a:t>
            </a:r>
            <a:r>
              <a:rPr lang="en-CA" sz="2800" b="1" dirty="0"/>
              <a:t>many different ways to group data</a:t>
            </a:r>
            <a:r>
              <a:rPr lang="en-CA" sz="2800" dirty="0"/>
              <a:t>, and the method you choose really depends on how you define </a:t>
            </a:r>
            <a:r>
              <a:rPr lang="en-CA" sz="2800" b="1" dirty="0"/>
              <a:t>similarity</a:t>
            </a:r>
            <a:r>
              <a:rPr lang="en-CA" sz="2800" dirty="0"/>
              <a:t>.</a:t>
            </a:r>
          </a:p>
          <a:p>
            <a:endParaRPr lang="en-CA" sz="2800" dirty="0"/>
          </a:p>
          <a:p>
            <a:r>
              <a:rPr lang="en-CA" sz="2800" dirty="0"/>
              <a:t>Some of the most common approaches include:</a:t>
            </a:r>
          </a:p>
          <a:p>
            <a:pPr>
              <a:buFont typeface="Arial" panose="020B0604020202020204" pitchFamily="34" charset="0"/>
              <a:buChar char="•"/>
            </a:pPr>
            <a:r>
              <a:rPr lang="en-CA" sz="2800" b="1" dirty="0"/>
              <a:t>Partitioning methods</a:t>
            </a:r>
            <a:r>
              <a:rPr lang="en-CA" sz="2800" dirty="0"/>
              <a:t>, where we pick a set number of groups and assign each data point to the one it fits best.</a:t>
            </a:r>
          </a:p>
          <a:p>
            <a:pPr>
              <a:buFont typeface="Arial" panose="020B0604020202020204" pitchFamily="34" charset="0"/>
              <a:buChar char="•"/>
            </a:pPr>
            <a:r>
              <a:rPr lang="en-CA" sz="2800" b="1" dirty="0"/>
              <a:t>Hierarchical methods</a:t>
            </a:r>
            <a:r>
              <a:rPr lang="en-CA" sz="2800" dirty="0"/>
              <a:t>, which build a kind of ‘family tree’ of clusters.</a:t>
            </a:r>
          </a:p>
          <a:p>
            <a:pPr>
              <a:buFont typeface="Arial" panose="020B0604020202020204" pitchFamily="34" charset="0"/>
              <a:buChar char="•"/>
            </a:pPr>
            <a:r>
              <a:rPr lang="en-CA" sz="2800" b="1" dirty="0"/>
              <a:t>Density-based methods</a:t>
            </a:r>
            <a:r>
              <a:rPr lang="en-CA" sz="2800" dirty="0"/>
              <a:t>, which look for dense areas of points and treat those as clusters while ignoring sparse areas as noise</a:t>
            </a:r>
          </a:p>
          <a:p>
            <a:pPr>
              <a:buFont typeface="Arial" panose="020B0604020202020204" pitchFamily="34" charset="0"/>
              <a:buChar char="•"/>
            </a:pPr>
            <a:endParaRPr lang="en-CA"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2800" dirty="0"/>
              <a:t>Each of these methods has its strengths, but to keep things focused today, this demonstration will  be looking at one of the simplest and most widely used approaches — </a:t>
            </a:r>
            <a:r>
              <a:rPr lang="en-CA" sz="2800" b="1" dirty="0"/>
              <a:t>K-means clustering.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2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2800" b="1" i="0" u="none" strike="noStrike" dirty="0">
                <a:solidFill>
                  <a:srgbClr val="000000"/>
                </a:solidFill>
                <a:effectLst/>
                <a:latin typeface="Arial" panose="020B0604020202020204" pitchFamily="34" charset="0"/>
              </a:rPr>
              <a:t>K-means</a:t>
            </a:r>
            <a:r>
              <a:rPr lang="en-CA" sz="2800" b="0" i="0" u="none" strike="noStrike" dirty="0">
                <a:solidFill>
                  <a:srgbClr val="000000"/>
                </a:solidFill>
                <a:effectLst/>
                <a:latin typeface="Arial" panose="020B0604020202020204" pitchFamily="34" charset="0"/>
              </a:rPr>
              <a:t> is a partitioning method that helps uncover patterns in data by dividing it into K distinct groups based on similarity. We’ll go into more detail about how K-means accomplishes this in the next few slides.</a:t>
            </a:r>
            <a:endParaRPr lang="en-US" sz="2800" dirty="0"/>
          </a:p>
          <a:p>
            <a:pPr>
              <a:buFont typeface="Arial" panose="020B0604020202020204" pitchFamily="34" charset="0"/>
              <a:buChar char="•"/>
            </a:pPr>
            <a:endParaRPr lang="en-CA" sz="2800" dirty="0"/>
          </a:p>
        </p:txBody>
      </p:sp>
      <p:sp>
        <p:nvSpPr>
          <p:cNvPr id="4" name="Slide Number Placeholder 3"/>
          <p:cNvSpPr>
            <a:spLocks noGrp="1"/>
          </p:cNvSpPr>
          <p:nvPr>
            <p:ph type="sldNum" sz="quarter" idx="5"/>
          </p:nvPr>
        </p:nvSpPr>
        <p:spPr/>
        <p:txBody>
          <a:bodyPr/>
          <a:lstStyle/>
          <a:p>
            <a:fld id="{96684CCC-3B07-9749-B35D-9DD2CC5B7C8E}" type="slidenum">
              <a:rPr lang="en-US" smtClean="0"/>
              <a:t>5</a:t>
            </a:fld>
            <a:endParaRPr lang="en-US"/>
          </a:p>
        </p:txBody>
      </p:sp>
    </p:spTree>
    <p:extLst>
      <p:ext uri="{BB962C8B-B14F-4D97-AF65-F5344CB8AC3E}">
        <p14:creationId xmlns:p14="http://schemas.microsoft.com/office/powerpoint/2010/main" val="885210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500"/>
              </a:spcBef>
              <a:spcAft>
                <a:spcPts val="1500"/>
              </a:spcAft>
            </a:pPr>
            <a:r>
              <a:rPr lang="en-CA" sz="2800" dirty="0"/>
              <a:t>First, To understand how K-means works, we need to talk about what it means for two observations to be ‘similar.’</a:t>
            </a:r>
          </a:p>
          <a:p>
            <a:pPr rtl="0">
              <a:spcBef>
                <a:spcPts val="1500"/>
              </a:spcBef>
              <a:spcAft>
                <a:spcPts val="1500"/>
              </a:spcAft>
            </a:pPr>
            <a:endParaRPr lang="en-CA" sz="2800" b="0" i="0" u="none" strike="noStrike" dirty="0">
              <a:solidFill>
                <a:srgbClr val="000000"/>
              </a:solidFill>
              <a:effectLst/>
              <a:latin typeface="Arial" panose="020B0604020202020204" pitchFamily="34" charset="0"/>
            </a:endParaRPr>
          </a:p>
          <a:p>
            <a:pPr rtl="0">
              <a:spcBef>
                <a:spcPts val="1500"/>
              </a:spcBef>
              <a:spcAft>
                <a:spcPts val="1500"/>
              </a:spcAft>
            </a:pPr>
            <a:r>
              <a:rPr lang="en-CA" sz="1800" b="0" i="0" u="none" strike="noStrike" dirty="0">
                <a:solidFill>
                  <a:srgbClr val="000000"/>
                </a:solidFill>
                <a:effectLst/>
                <a:latin typeface="Arial" panose="020B0604020202020204" pitchFamily="34" charset="0"/>
              </a:rPr>
              <a:t>We determine “similarity” in K-means using the straight-line distance, also known as </a:t>
            </a:r>
            <a:r>
              <a:rPr lang="en-CA" sz="1800" b="1" i="0" u="none" strike="noStrike" dirty="0">
                <a:solidFill>
                  <a:srgbClr val="000000"/>
                </a:solidFill>
                <a:effectLst/>
                <a:latin typeface="Arial" panose="020B0604020202020204" pitchFamily="34" charset="0"/>
              </a:rPr>
              <a:t>Euclidean distance</a:t>
            </a:r>
            <a:r>
              <a:rPr lang="en-CA" sz="1800" b="0" i="0" u="none" strike="noStrike" dirty="0">
                <a:solidFill>
                  <a:srgbClr val="000000"/>
                </a:solidFill>
                <a:effectLst/>
                <a:latin typeface="Arial" panose="020B0604020202020204" pitchFamily="34" charset="0"/>
              </a:rPr>
              <a:t>.</a:t>
            </a:r>
          </a:p>
          <a:p>
            <a:pPr rtl="0">
              <a:spcBef>
                <a:spcPts val="1500"/>
              </a:spcBef>
              <a:spcAft>
                <a:spcPts val="1500"/>
              </a:spcAft>
            </a:pPr>
            <a:endParaRPr lang="en-CA" b="0" dirty="0">
              <a:effectLst/>
            </a:endParaRPr>
          </a:p>
          <a:p>
            <a:pPr rtl="0">
              <a:spcBef>
                <a:spcPts val="1500"/>
              </a:spcBef>
              <a:spcAft>
                <a:spcPts val="1500"/>
              </a:spcAft>
            </a:pPr>
            <a:r>
              <a:rPr lang="en-CA" sz="1800" b="0" i="0" u="none" strike="noStrike" dirty="0">
                <a:solidFill>
                  <a:srgbClr val="000000"/>
                </a:solidFill>
                <a:effectLst/>
                <a:latin typeface="Arial" panose="020B0604020202020204" pitchFamily="34" charset="0"/>
              </a:rPr>
              <a:t>Let's consider two observations, </a:t>
            </a:r>
            <a:r>
              <a:rPr lang="en-CA" sz="1800" b="1" i="0" u="none" strike="noStrike" dirty="0">
                <a:solidFill>
                  <a:srgbClr val="000000"/>
                </a:solidFill>
                <a:effectLst/>
                <a:latin typeface="Arial" panose="020B0604020202020204" pitchFamily="34" charset="0"/>
              </a:rPr>
              <a:t>A</a:t>
            </a:r>
            <a:r>
              <a:rPr lang="en-CA" sz="1800" b="0" i="0" u="none" strike="noStrike" dirty="0">
                <a:solidFill>
                  <a:srgbClr val="000000"/>
                </a:solidFill>
                <a:effectLst/>
                <a:latin typeface="Arial" panose="020B0604020202020204" pitchFamily="34" charset="0"/>
              </a:rPr>
              <a:t> and </a:t>
            </a:r>
            <a:r>
              <a:rPr lang="en-CA" sz="1800" b="1" i="0" u="none" strike="noStrike" dirty="0">
                <a:solidFill>
                  <a:srgbClr val="000000"/>
                </a:solidFill>
                <a:effectLst/>
                <a:latin typeface="Arial" panose="020B0604020202020204" pitchFamily="34" charset="0"/>
              </a:rPr>
              <a:t>B</a:t>
            </a:r>
            <a:r>
              <a:rPr lang="en-CA" sz="1800" b="0" i="0" u="none" strike="noStrike" dirty="0">
                <a:solidFill>
                  <a:srgbClr val="000000"/>
                </a:solidFill>
                <a:effectLst/>
                <a:latin typeface="Arial" panose="020B0604020202020204" pitchFamily="34" charset="0"/>
              </a:rPr>
              <a:t>, each with two predictor variables, </a:t>
            </a:r>
            <a:r>
              <a:rPr lang="en-CA" sz="1800" b="1" i="0" u="none" strike="noStrike" dirty="0">
                <a:solidFill>
                  <a:srgbClr val="000000"/>
                </a:solidFill>
                <a:effectLst/>
                <a:latin typeface="Arial" panose="020B0604020202020204" pitchFamily="34" charset="0"/>
              </a:rPr>
              <a:t>x</a:t>
            </a:r>
            <a:r>
              <a:rPr lang="en-CA" sz="1800" b="0" i="0" u="none" strike="noStrike" dirty="0">
                <a:solidFill>
                  <a:srgbClr val="000000"/>
                </a:solidFill>
                <a:effectLst/>
                <a:latin typeface="Arial" panose="020B0604020202020204" pitchFamily="34" charset="0"/>
              </a:rPr>
              <a:t> and </a:t>
            </a:r>
            <a:r>
              <a:rPr lang="en-CA" sz="1800" b="1" i="0" u="none" strike="noStrike" dirty="0">
                <a:solidFill>
                  <a:srgbClr val="000000"/>
                </a:solidFill>
                <a:effectLst/>
                <a:latin typeface="Arial" panose="020B0604020202020204" pitchFamily="34" charset="0"/>
              </a:rPr>
              <a:t>y</a:t>
            </a:r>
            <a:r>
              <a:rPr lang="en-CA" sz="1800" b="0" i="0" u="none" strike="noStrike" dirty="0">
                <a:solidFill>
                  <a:srgbClr val="000000"/>
                </a:solidFill>
                <a:effectLst/>
                <a:latin typeface="Arial" panose="020B0604020202020204" pitchFamily="34" charset="0"/>
              </a:rPr>
              <a:t>. </a:t>
            </a:r>
            <a:endParaRPr lang="en-CA" b="0" dirty="0">
              <a:effectLst/>
            </a:endParaRPr>
          </a:p>
          <a:p>
            <a:pPr rtl="0">
              <a:spcBef>
                <a:spcPts val="1500"/>
              </a:spcBef>
              <a:spcAft>
                <a:spcPts val="1500"/>
              </a:spcAft>
            </a:pPr>
            <a:r>
              <a:rPr lang="en-CA" sz="1800" b="0" i="0" u="none" strike="noStrike" dirty="0">
                <a:solidFill>
                  <a:srgbClr val="000000"/>
                </a:solidFill>
                <a:effectLst/>
                <a:latin typeface="Arial" panose="020B0604020202020204" pitchFamily="34" charset="0"/>
              </a:rPr>
              <a:t>So in this table,</a:t>
            </a:r>
            <a:endParaRPr lang="en-CA" b="0" dirty="0">
              <a:effectLst/>
            </a:endParaRPr>
          </a:p>
          <a:p>
            <a:pPr rtl="0" fontAlgn="base">
              <a:spcBef>
                <a:spcPts val="1500"/>
              </a:spcBef>
              <a:spcAft>
                <a:spcPts val="0"/>
              </a:spcAft>
              <a:buFont typeface="Arial" panose="020B0604020202020204" pitchFamily="34" charset="0"/>
              <a:buChar char="•"/>
            </a:pPr>
            <a:r>
              <a:rPr lang="en-CA" sz="1800" b="0" i="0" u="none" strike="noStrike" dirty="0" err="1">
                <a:solidFill>
                  <a:srgbClr val="000000"/>
                </a:solidFill>
                <a:effectLst/>
                <a:latin typeface="Arial" panose="020B0604020202020204" pitchFamily="34" charset="0"/>
              </a:rPr>
              <a:t>xA</a:t>
            </a:r>
            <a:r>
              <a:rPr lang="en-CA" sz="1800" b="0" i="0" u="none" strike="noStrike" dirty="0">
                <a:solidFill>
                  <a:srgbClr val="000000"/>
                </a:solidFill>
                <a:effectLst/>
                <a:latin typeface="Arial" panose="020B0604020202020204" pitchFamily="34" charset="0"/>
              </a:rPr>
              <a:t>​ and </a:t>
            </a:r>
            <a:r>
              <a:rPr lang="en-CA" sz="1800" b="0" i="0" u="none" strike="noStrike" dirty="0" err="1">
                <a:solidFill>
                  <a:srgbClr val="000000"/>
                </a:solidFill>
                <a:effectLst/>
                <a:latin typeface="Arial" panose="020B0604020202020204" pitchFamily="34" charset="0"/>
              </a:rPr>
              <a:t>xB</a:t>
            </a:r>
            <a:r>
              <a:rPr lang="en-CA" sz="1800" b="0" i="0" u="none" strike="noStrike" dirty="0">
                <a:solidFill>
                  <a:srgbClr val="000000"/>
                </a:solidFill>
                <a:effectLst/>
                <a:latin typeface="Arial" panose="020B0604020202020204" pitchFamily="34" charset="0"/>
              </a:rPr>
              <a:t>​ are the </a:t>
            </a:r>
            <a:r>
              <a:rPr lang="en-CA" sz="1800" b="1" i="0" u="none" strike="noStrike" dirty="0">
                <a:solidFill>
                  <a:srgbClr val="000000"/>
                </a:solidFill>
                <a:effectLst/>
                <a:latin typeface="Arial" panose="020B0604020202020204" pitchFamily="34" charset="0"/>
              </a:rPr>
              <a:t>horizontal positions</a:t>
            </a:r>
            <a:r>
              <a:rPr lang="en-CA" sz="1800" b="0" i="0" u="none" strike="noStrike" dirty="0">
                <a:solidFill>
                  <a:srgbClr val="000000"/>
                </a:solidFill>
                <a:effectLst/>
                <a:latin typeface="Arial" panose="020B0604020202020204" pitchFamily="34" charset="0"/>
              </a:rPr>
              <a:t> on the x axis. (ANIMATION)</a:t>
            </a:r>
          </a:p>
          <a:p>
            <a:pPr rtl="0" fontAlgn="base">
              <a:spcBef>
                <a:spcPts val="0"/>
              </a:spcBef>
              <a:spcAft>
                <a:spcPts val="1500"/>
              </a:spcAft>
              <a:buFont typeface="Arial" panose="020B0604020202020204" pitchFamily="34" charset="0"/>
              <a:buChar char="•"/>
            </a:pPr>
            <a:r>
              <a:rPr lang="en-CA" sz="1800" b="0" i="0" u="none" strike="noStrike" dirty="0" err="1">
                <a:solidFill>
                  <a:srgbClr val="000000"/>
                </a:solidFill>
                <a:effectLst/>
                <a:latin typeface="Arial" panose="020B0604020202020204" pitchFamily="34" charset="0"/>
              </a:rPr>
              <a:t>yA</a:t>
            </a:r>
            <a:r>
              <a:rPr lang="en-CA" sz="1800" b="0" i="0" u="none" strike="noStrike" dirty="0">
                <a:solidFill>
                  <a:srgbClr val="000000"/>
                </a:solidFill>
                <a:effectLst/>
                <a:latin typeface="Arial" panose="020B0604020202020204" pitchFamily="34" charset="0"/>
              </a:rPr>
              <a:t>​ and </a:t>
            </a:r>
            <a:r>
              <a:rPr lang="en-CA" sz="1800" b="0" i="0" u="none" strike="noStrike" dirty="0" err="1">
                <a:solidFill>
                  <a:srgbClr val="000000"/>
                </a:solidFill>
                <a:effectLst/>
                <a:latin typeface="Arial" panose="020B0604020202020204" pitchFamily="34" charset="0"/>
              </a:rPr>
              <a:t>yB</a:t>
            </a:r>
            <a:r>
              <a:rPr lang="en-CA" sz="1800" b="0" i="0" u="none" strike="noStrike" dirty="0">
                <a:solidFill>
                  <a:srgbClr val="000000"/>
                </a:solidFill>
                <a:effectLst/>
                <a:latin typeface="Arial" panose="020B0604020202020204" pitchFamily="34" charset="0"/>
              </a:rPr>
              <a:t>​ are the </a:t>
            </a:r>
            <a:r>
              <a:rPr lang="en-CA" sz="1800" b="1" i="0" u="none" strike="noStrike" dirty="0">
                <a:solidFill>
                  <a:srgbClr val="000000"/>
                </a:solidFill>
                <a:effectLst/>
                <a:latin typeface="Arial" panose="020B0604020202020204" pitchFamily="34" charset="0"/>
              </a:rPr>
              <a:t>vertical positions</a:t>
            </a:r>
            <a:r>
              <a:rPr lang="en-CA" sz="1800" b="0" i="0" u="none" strike="noStrike" dirty="0">
                <a:solidFill>
                  <a:srgbClr val="000000"/>
                </a:solidFill>
                <a:effectLst/>
                <a:latin typeface="Arial" panose="020B0604020202020204" pitchFamily="34" charset="0"/>
              </a:rPr>
              <a:t> on the y axis. (ANIMATION)</a:t>
            </a:r>
          </a:p>
          <a:p>
            <a:pPr rtl="0">
              <a:spcBef>
                <a:spcPts val="1500"/>
              </a:spcBef>
              <a:spcAft>
                <a:spcPts val="1500"/>
              </a:spcAft>
            </a:pPr>
            <a:br>
              <a:rPr lang="en-CA" b="0" dirty="0">
                <a:effectLst/>
              </a:rPr>
            </a:br>
            <a:r>
              <a:rPr lang="en-CA" sz="1800" b="1" i="0" u="none" strike="noStrike" dirty="0">
                <a:solidFill>
                  <a:srgbClr val="000000"/>
                </a:solidFill>
                <a:effectLst/>
                <a:latin typeface="Arial" panose="020B0604020202020204" pitchFamily="34" charset="0"/>
              </a:rPr>
              <a:t>To find the distance between A and B, we:</a:t>
            </a:r>
            <a:endParaRPr lang="en-CA" b="0" dirty="0">
              <a:effectLst/>
            </a:endParaRPr>
          </a:p>
          <a:p>
            <a:pPr marL="0" marR="0" lvl="0" indent="0" algn="l" defTabSz="914400" rtl="0" eaLnBrk="1" fontAlgn="base" latinLnBrk="0" hangingPunct="1">
              <a:lnSpc>
                <a:spcPct val="100000"/>
              </a:lnSpc>
              <a:spcBef>
                <a:spcPts val="1500"/>
              </a:spcBef>
              <a:spcAft>
                <a:spcPts val="0"/>
              </a:spcAft>
              <a:buClrTx/>
              <a:buSzTx/>
              <a:buFont typeface="+mj-lt"/>
              <a:buAutoNum type="arabicPeriod"/>
              <a:tabLst/>
              <a:defRPr/>
            </a:pPr>
            <a:r>
              <a:rPr lang="en-CA" sz="1800" b="0" i="0" u="none" strike="noStrike" dirty="0">
                <a:solidFill>
                  <a:srgbClr val="000000"/>
                </a:solidFill>
                <a:effectLst/>
                <a:latin typeface="Arial" panose="020B0604020202020204" pitchFamily="34" charset="0"/>
              </a:rPr>
              <a:t>Find the difference between their horizontal positions (subtract the x-values). (ANIMATION)</a:t>
            </a:r>
          </a:p>
          <a:p>
            <a:pPr marL="0" marR="0" lvl="0" indent="0" algn="l" defTabSz="914400" rtl="0" eaLnBrk="1" fontAlgn="base" latinLnBrk="0" hangingPunct="1">
              <a:lnSpc>
                <a:spcPct val="100000"/>
              </a:lnSpc>
              <a:spcBef>
                <a:spcPts val="0"/>
              </a:spcBef>
              <a:spcAft>
                <a:spcPts val="0"/>
              </a:spcAft>
              <a:buClrTx/>
              <a:buSzTx/>
              <a:buFont typeface="+mj-lt"/>
              <a:buAutoNum type="arabicPeriod"/>
              <a:tabLst/>
              <a:defRPr/>
            </a:pPr>
            <a:r>
              <a:rPr lang="en-CA" sz="1800" b="0" i="0" u="none" strike="noStrike" dirty="0">
                <a:solidFill>
                  <a:srgbClr val="000000"/>
                </a:solidFill>
                <a:effectLst/>
                <a:latin typeface="Arial" panose="020B0604020202020204" pitchFamily="34" charset="0"/>
              </a:rPr>
              <a:t>Find the difference between their vertical positions (subtract the y-values). (ANIMATION)</a:t>
            </a:r>
          </a:p>
          <a:p>
            <a:pPr rtl="0" fontAlgn="base">
              <a:spcBef>
                <a:spcPts val="0"/>
              </a:spcBef>
              <a:spcAft>
                <a:spcPts val="0"/>
              </a:spcAft>
              <a:buFont typeface="+mj-lt"/>
              <a:buAutoNum type="arabicPeriod"/>
            </a:pPr>
            <a:r>
              <a:rPr lang="en-CA" sz="1800" b="0" i="0" u="none" strike="noStrike" dirty="0">
                <a:solidFill>
                  <a:srgbClr val="000000"/>
                </a:solidFill>
                <a:effectLst/>
                <a:latin typeface="Arial" panose="020B0604020202020204" pitchFamily="34" charset="0"/>
              </a:rPr>
              <a:t>Square both of these differences to get rid of negative numbers and make larger differences more important.</a:t>
            </a:r>
          </a:p>
          <a:p>
            <a:pPr rtl="0" fontAlgn="base">
              <a:spcBef>
                <a:spcPts val="0"/>
              </a:spcBef>
              <a:spcAft>
                <a:spcPts val="0"/>
              </a:spcAft>
              <a:buFont typeface="+mj-lt"/>
              <a:buAutoNum type="arabicPeriod"/>
            </a:pPr>
            <a:r>
              <a:rPr lang="en-CA" sz="1800" b="0" i="0" u="none" strike="noStrike" dirty="0">
                <a:solidFill>
                  <a:srgbClr val="000000"/>
                </a:solidFill>
                <a:effectLst/>
                <a:latin typeface="Arial" panose="020B0604020202020204" pitchFamily="34" charset="0"/>
              </a:rPr>
              <a:t>Add these squared differences together.</a:t>
            </a:r>
          </a:p>
          <a:p>
            <a:pPr rtl="0" fontAlgn="base">
              <a:spcBef>
                <a:spcPts val="0"/>
              </a:spcBef>
              <a:spcAft>
                <a:spcPts val="1500"/>
              </a:spcAft>
              <a:buFont typeface="+mj-lt"/>
              <a:buAutoNum type="arabicPeriod"/>
            </a:pPr>
            <a:r>
              <a:rPr lang="en-CA" sz="1800" b="0" i="0" u="none" strike="noStrike" dirty="0">
                <a:solidFill>
                  <a:srgbClr val="000000"/>
                </a:solidFill>
                <a:effectLst/>
                <a:latin typeface="Arial" panose="020B0604020202020204" pitchFamily="34" charset="0"/>
              </a:rPr>
              <a:t>Finally, we take the square root of the result, which gives us the straight-line distance between the two points.</a:t>
            </a:r>
          </a:p>
          <a:p>
            <a:pPr rtl="0">
              <a:spcBef>
                <a:spcPts val="1500"/>
              </a:spcBef>
              <a:spcAft>
                <a:spcPts val="1500"/>
              </a:spcAft>
            </a:pPr>
            <a:r>
              <a:rPr lang="en-CA" sz="1800" b="0" i="0" u="none" strike="noStrike" dirty="0">
                <a:solidFill>
                  <a:srgbClr val="000000"/>
                </a:solidFill>
                <a:effectLst/>
                <a:latin typeface="Arial" panose="020B0604020202020204" pitchFamily="34" charset="0"/>
              </a:rPr>
              <a:t> </a:t>
            </a:r>
            <a:endParaRPr lang="en-CA" b="0" dirty="0">
              <a:effectLst/>
            </a:endParaRPr>
          </a:p>
          <a:p>
            <a:r>
              <a:rPr lang="en-CA" sz="1800" b="1" i="0" u="none" strike="noStrike" dirty="0">
                <a:solidFill>
                  <a:srgbClr val="000000"/>
                </a:solidFill>
                <a:effectLst/>
                <a:latin typeface="Arial" panose="020B0604020202020204" pitchFamily="34" charset="0"/>
              </a:rPr>
              <a:t>Basically what we are doing is</a:t>
            </a:r>
            <a:r>
              <a:rPr lang="en-CA" sz="1800" b="0" i="0" u="none" strike="noStrike" dirty="0">
                <a:solidFill>
                  <a:srgbClr val="000000"/>
                </a:solidFill>
                <a:effectLst/>
                <a:latin typeface="Arial" panose="020B0604020202020204" pitchFamily="34" charset="0"/>
              </a:rPr>
              <a:t> We're finding the shortest distance between two points based on their coordinates.</a:t>
            </a:r>
            <a:endParaRPr lang="en-US" dirty="0"/>
          </a:p>
        </p:txBody>
      </p:sp>
      <p:sp>
        <p:nvSpPr>
          <p:cNvPr id="4" name="Slide Number Placeholder 3"/>
          <p:cNvSpPr>
            <a:spLocks noGrp="1"/>
          </p:cNvSpPr>
          <p:nvPr>
            <p:ph type="sldNum" sz="quarter" idx="5"/>
          </p:nvPr>
        </p:nvSpPr>
        <p:spPr/>
        <p:txBody>
          <a:bodyPr/>
          <a:lstStyle/>
          <a:p>
            <a:fld id="{96684CCC-3B07-9749-B35D-9DD2CC5B7C8E}" type="slidenum">
              <a:rPr lang="en-US" smtClean="0"/>
              <a:t>6</a:t>
            </a:fld>
            <a:endParaRPr lang="en-US"/>
          </a:p>
        </p:txBody>
      </p:sp>
    </p:spTree>
    <p:extLst>
      <p:ext uri="{BB962C8B-B14F-4D97-AF65-F5344CB8AC3E}">
        <p14:creationId xmlns:p14="http://schemas.microsoft.com/office/powerpoint/2010/main" val="2969698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4000" dirty="0"/>
              <a:t>Now that we know how similarity is measured, we need to make sure all variables contribute fairly to that calculation.</a:t>
            </a:r>
            <a:endParaRPr lang="en-CA" sz="2800" dirty="0"/>
          </a:p>
          <a:p>
            <a:br>
              <a:rPr lang="en-CA" sz="2800" dirty="0"/>
            </a:br>
            <a:r>
              <a:rPr lang="en-CA" sz="2800" dirty="0"/>
              <a:t>If one variable has a much larger range than another — say, income in thousands of dollars versus age in years — that variable can end up dominating the clustering process, even if it’s not more meaningful.</a:t>
            </a:r>
          </a:p>
          <a:p>
            <a:endParaRPr lang="en-CA" sz="2800" dirty="0"/>
          </a:p>
          <a:p>
            <a:r>
              <a:rPr lang="en-CA" sz="2800" dirty="0"/>
              <a:t>To prevent this, we </a:t>
            </a:r>
            <a:r>
              <a:rPr lang="en-CA" sz="2800" b="1" dirty="0"/>
              <a:t>scale and center</a:t>
            </a:r>
            <a:r>
              <a:rPr lang="en-CA" sz="2800" dirty="0"/>
              <a:t> the variables.</a:t>
            </a:r>
            <a:br>
              <a:rPr lang="en-CA" sz="2800" dirty="0"/>
            </a:br>
            <a:r>
              <a:rPr lang="en-CA" sz="2800" dirty="0"/>
              <a:t>This means we adjust the data so that each variable is measured on a </a:t>
            </a:r>
            <a:r>
              <a:rPr lang="en-CA" sz="2800" b="1" dirty="0"/>
              <a:t>similar scale</a:t>
            </a:r>
            <a:r>
              <a:rPr lang="en-CA" sz="2800" dirty="0"/>
              <a:t>.</a:t>
            </a:r>
          </a:p>
          <a:p>
            <a:br>
              <a:rPr lang="en-CA" sz="2800" dirty="0"/>
            </a:br>
            <a:r>
              <a:rPr lang="en-CA" sz="2800" dirty="0"/>
              <a:t>Typically, this is done by transforming each variable to have a </a:t>
            </a:r>
            <a:r>
              <a:rPr lang="en-CA" sz="2800" b="1" dirty="0"/>
              <a:t>mean of 0</a:t>
            </a:r>
            <a:r>
              <a:rPr lang="en-CA" sz="2800" dirty="0"/>
              <a:t> and a </a:t>
            </a:r>
            <a:r>
              <a:rPr lang="en-CA" sz="2800" b="1" dirty="0"/>
              <a:t>standard deviation of 1</a:t>
            </a:r>
            <a:r>
              <a:rPr lang="en-CA" sz="2800" dirty="0"/>
              <a:t>.</a:t>
            </a:r>
          </a:p>
          <a:p>
            <a:endParaRPr lang="en-CA" sz="2800" dirty="0"/>
          </a:p>
          <a:p>
            <a:r>
              <a:rPr lang="en-CA" sz="2800" dirty="0"/>
              <a:t>In practice, that means we take each value, </a:t>
            </a:r>
            <a:r>
              <a:rPr lang="en-CA" sz="2800" b="1" dirty="0"/>
              <a:t>subtract the variable’s mean</a:t>
            </a:r>
            <a:r>
              <a:rPr lang="en-CA" sz="2800" dirty="0"/>
              <a:t>, and </a:t>
            </a:r>
            <a:r>
              <a:rPr lang="en-CA" sz="2800" b="1" dirty="0"/>
              <a:t>divide by its standard deviation</a:t>
            </a:r>
            <a:r>
              <a:rPr lang="en-CA" sz="2800" dirty="0"/>
              <a:t>.</a:t>
            </a:r>
            <a:br>
              <a:rPr lang="en-CA" sz="2800" dirty="0"/>
            </a:br>
            <a:br>
              <a:rPr lang="en-CA" dirty="0"/>
            </a:br>
            <a:endParaRPr lang="en-US" dirty="0"/>
          </a:p>
        </p:txBody>
      </p:sp>
      <p:sp>
        <p:nvSpPr>
          <p:cNvPr id="4" name="Slide Number Placeholder 3"/>
          <p:cNvSpPr>
            <a:spLocks noGrp="1"/>
          </p:cNvSpPr>
          <p:nvPr>
            <p:ph type="sldNum" sz="quarter" idx="5"/>
          </p:nvPr>
        </p:nvSpPr>
        <p:spPr/>
        <p:txBody>
          <a:bodyPr/>
          <a:lstStyle/>
          <a:p>
            <a:fld id="{96684CCC-3B07-9749-B35D-9DD2CC5B7C8E}" type="slidenum">
              <a:rPr lang="en-US" smtClean="0"/>
              <a:t>7</a:t>
            </a:fld>
            <a:endParaRPr lang="en-US"/>
          </a:p>
        </p:txBody>
      </p:sp>
    </p:spTree>
    <p:extLst>
      <p:ext uri="{BB962C8B-B14F-4D97-AF65-F5344CB8AC3E}">
        <p14:creationId xmlns:p14="http://schemas.microsoft.com/office/powerpoint/2010/main" val="2643786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4000" dirty="0"/>
              <a:t>Let’s see what this looks like in a simple dataset.</a:t>
            </a:r>
          </a:p>
          <a:p>
            <a:endParaRPr lang="en-CA" sz="4000" dirty="0"/>
          </a:p>
          <a:p>
            <a:r>
              <a:rPr lang="en-CA" sz="4000" dirty="0"/>
              <a:t>We’ll be using the Palmer Penguins dataset to see how the K-means algorithm works.</a:t>
            </a:r>
            <a:br>
              <a:rPr lang="en-CA" sz="4000" dirty="0"/>
            </a:br>
            <a:r>
              <a:rPr lang="en-CA" sz="4000" dirty="0"/>
              <a:t>If you’d like to explore the data further on your own, there’s a QR code provided that links directly to the full dataset!</a:t>
            </a:r>
            <a:endParaRPr lang="en-CA" sz="2800" dirty="0"/>
          </a:p>
          <a:p>
            <a:endParaRPr lang="en-CA" sz="2800" dirty="0"/>
          </a:p>
          <a:p>
            <a:r>
              <a:rPr lang="en-CA" sz="2800" dirty="0"/>
              <a:t>Ok, so in this dataset, each data point represents a single penguin.</a:t>
            </a:r>
          </a:p>
          <a:p>
            <a:br>
              <a:rPr lang="en-CA" sz="2800" dirty="0"/>
            </a:br>
            <a:r>
              <a:rPr lang="en-CA" sz="2800" dirty="0"/>
              <a:t>We’ll be focusing on two main features:</a:t>
            </a:r>
          </a:p>
          <a:p>
            <a:pPr>
              <a:buFont typeface="Arial" panose="020B0604020202020204" pitchFamily="34" charset="0"/>
              <a:buChar char="•"/>
            </a:pPr>
            <a:r>
              <a:rPr lang="en-CA" sz="2800" b="1" dirty="0"/>
              <a:t>Bill length</a:t>
            </a:r>
            <a:r>
              <a:rPr lang="en-CA" sz="2800" dirty="0"/>
              <a:t>, which measures the length of the penguin’s beak, and</a:t>
            </a:r>
          </a:p>
          <a:p>
            <a:pPr>
              <a:buFont typeface="Arial" panose="020B0604020202020204" pitchFamily="34" charset="0"/>
              <a:buChar char="•"/>
            </a:pPr>
            <a:r>
              <a:rPr lang="en-CA" sz="2800" b="1" dirty="0"/>
              <a:t>Flipper length</a:t>
            </a:r>
            <a:r>
              <a:rPr lang="en-CA" sz="2800" dirty="0"/>
              <a:t>, which measures the length of its flipper.</a:t>
            </a:r>
          </a:p>
          <a:p>
            <a:pPr>
              <a:buFont typeface="Arial" panose="020B0604020202020204" pitchFamily="34" charset="0"/>
              <a:buChar char="•"/>
            </a:pPr>
            <a:endParaRPr lang="en-CA" sz="2800" dirty="0"/>
          </a:p>
          <a:p>
            <a:r>
              <a:rPr lang="en-CA" sz="2800" dirty="0"/>
              <a:t>Our goal is to apply </a:t>
            </a:r>
            <a:r>
              <a:rPr lang="en-CA" sz="2800" b="1" dirty="0"/>
              <a:t>K-means clustering</a:t>
            </a:r>
            <a:r>
              <a:rPr lang="en-CA" sz="2800" dirty="0"/>
              <a:t> to this dataset and see whether the algorithm can identify </a:t>
            </a:r>
            <a:r>
              <a:rPr lang="en-CA" sz="2800" b="1" dirty="0"/>
              <a:t>distinct types of penguins</a:t>
            </a:r>
            <a:r>
              <a:rPr lang="en-CA" sz="2800" dirty="0"/>
              <a:t> based on these two features.</a:t>
            </a:r>
          </a:p>
          <a:p>
            <a:br>
              <a:rPr lang="en-CA" dirty="0"/>
            </a:br>
            <a:endParaRPr lang="en-US" dirty="0"/>
          </a:p>
        </p:txBody>
      </p:sp>
      <p:sp>
        <p:nvSpPr>
          <p:cNvPr id="4" name="Slide Number Placeholder 3"/>
          <p:cNvSpPr>
            <a:spLocks noGrp="1"/>
          </p:cNvSpPr>
          <p:nvPr>
            <p:ph type="sldNum" sz="quarter" idx="5"/>
          </p:nvPr>
        </p:nvSpPr>
        <p:spPr/>
        <p:txBody>
          <a:bodyPr/>
          <a:lstStyle/>
          <a:p>
            <a:fld id="{96684CCC-3B07-9749-B35D-9DD2CC5B7C8E}" type="slidenum">
              <a:rPr lang="en-US" smtClean="0"/>
              <a:t>8</a:t>
            </a:fld>
            <a:endParaRPr lang="en-US"/>
          </a:p>
        </p:txBody>
      </p:sp>
    </p:spTree>
    <p:extLst>
      <p:ext uri="{BB962C8B-B14F-4D97-AF65-F5344CB8AC3E}">
        <p14:creationId xmlns:p14="http://schemas.microsoft.com/office/powerpoint/2010/main" val="790390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1500"/>
              </a:spcBef>
              <a:spcAft>
                <a:spcPts val="1500"/>
              </a:spcAft>
              <a:buClrTx/>
              <a:buSzTx/>
              <a:buFontTx/>
              <a:buNone/>
              <a:tabLst/>
              <a:defRPr/>
            </a:pPr>
            <a:r>
              <a:rPr lang="en-CA" sz="1800" b="1" i="0" u="none" strike="noStrike" dirty="0">
                <a:solidFill>
                  <a:srgbClr val="000000"/>
                </a:solidFill>
                <a:effectLst/>
                <a:latin typeface="Arial" panose="020B0604020202020204" pitchFamily="34" charset="0"/>
              </a:rPr>
              <a:t>Data visualization</a:t>
            </a:r>
            <a:r>
              <a:rPr lang="en-CA" sz="1800" b="0" i="0" u="none" strike="noStrike" dirty="0">
                <a:solidFill>
                  <a:srgbClr val="000000"/>
                </a:solidFill>
                <a:effectLst/>
                <a:latin typeface="Arial" panose="020B0604020202020204" pitchFamily="34" charset="0"/>
              </a:rPr>
              <a:t> is an incredibly useful tool for understanding our data, especially when we’re working with a small number of variables. For instance, here we already started to see some groups emerging visually.</a:t>
            </a:r>
          </a:p>
          <a:p>
            <a:pPr rtl="0">
              <a:spcBef>
                <a:spcPts val="1500"/>
              </a:spcBef>
              <a:spcAft>
                <a:spcPts val="1500"/>
              </a:spcAft>
            </a:pPr>
            <a:endParaRPr lang="en-CA" sz="1800" b="0" i="0" u="none" strike="noStrike" dirty="0">
              <a:solidFill>
                <a:srgbClr val="000000"/>
              </a:solidFill>
              <a:effectLst/>
              <a:latin typeface="Arial" panose="020B0604020202020204" pitchFamily="34" charset="0"/>
            </a:endParaRPr>
          </a:p>
          <a:p>
            <a:pPr rtl="0">
              <a:spcBef>
                <a:spcPts val="1500"/>
              </a:spcBef>
              <a:spcAft>
                <a:spcPts val="1500"/>
              </a:spcAft>
            </a:pPr>
            <a:r>
              <a:rPr lang="en-CA" sz="1800" b="0" i="0" u="none" strike="noStrike" dirty="0">
                <a:solidFill>
                  <a:srgbClr val="000000"/>
                </a:solidFill>
                <a:effectLst/>
                <a:latin typeface="Arial" panose="020B0604020202020204" pitchFamily="34" charset="0"/>
              </a:rPr>
              <a:t>From the plot, it seems that there are three possible subtypes of penguins in our dataset:</a:t>
            </a:r>
            <a:endParaRPr lang="en-CA" b="0" dirty="0">
              <a:effectLst/>
            </a:endParaRPr>
          </a:p>
          <a:p>
            <a:pPr rtl="0" fontAlgn="base">
              <a:spcBef>
                <a:spcPts val="1500"/>
              </a:spcBef>
              <a:spcAft>
                <a:spcPts val="0"/>
              </a:spcAft>
              <a:buFont typeface="+mj-lt"/>
              <a:buAutoNum type="arabicPeriod"/>
            </a:pPr>
            <a:r>
              <a:rPr lang="en-CA" sz="1800" b="1" i="0" u="none" strike="noStrike" dirty="0">
                <a:solidFill>
                  <a:srgbClr val="000000"/>
                </a:solidFill>
                <a:effectLst/>
                <a:latin typeface="Arial" panose="020B0604020202020204" pitchFamily="34" charset="0"/>
              </a:rPr>
              <a:t>The first group in yellow</a:t>
            </a:r>
            <a:r>
              <a:rPr lang="en-CA" sz="1800" b="0" i="0" u="none" strike="noStrike" dirty="0">
                <a:solidFill>
                  <a:srgbClr val="000000"/>
                </a:solidFill>
                <a:effectLst/>
                <a:latin typeface="Arial" panose="020B0604020202020204" pitchFamily="34" charset="0"/>
              </a:rPr>
              <a:t> has small flipper lengths and small bill lengths.</a:t>
            </a:r>
          </a:p>
          <a:p>
            <a:pPr rtl="0" fontAlgn="base">
              <a:spcBef>
                <a:spcPts val="0"/>
              </a:spcBef>
              <a:spcAft>
                <a:spcPts val="0"/>
              </a:spcAft>
              <a:buFont typeface="+mj-lt"/>
              <a:buAutoNum type="arabicPeriod"/>
            </a:pPr>
            <a:r>
              <a:rPr lang="en-CA" sz="1800" b="1" i="0" u="none" strike="noStrike" dirty="0">
                <a:solidFill>
                  <a:srgbClr val="000000"/>
                </a:solidFill>
                <a:effectLst/>
                <a:latin typeface="Arial" panose="020B0604020202020204" pitchFamily="34" charset="0"/>
              </a:rPr>
              <a:t>The second group in blue</a:t>
            </a:r>
            <a:r>
              <a:rPr lang="en-CA" sz="1800" b="0" i="0" u="none" strike="noStrike" dirty="0">
                <a:solidFill>
                  <a:srgbClr val="000000"/>
                </a:solidFill>
                <a:effectLst/>
                <a:latin typeface="Arial" panose="020B0604020202020204" pitchFamily="34" charset="0"/>
              </a:rPr>
              <a:t> has small flipper lengths but larger bill lengths.</a:t>
            </a:r>
          </a:p>
          <a:p>
            <a:pPr rtl="0" fontAlgn="base">
              <a:spcBef>
                <a:spcPts val="0"/>
              </a:spcBef>
              <a:spcAft>
                <a:spcPts val="1500"/>
              </a:spcAft>
              <a:buFont typeface="+mj-lt"/>
              <a:buAutoNum type="arabicPeriod"/>
            </a:pPr>
            <a:r>
              <a:rPr lang="en-CA" sz="1800" b="1" i="0" u="none" strike="noStrike" dirty="0">
                <a:solidFill>
                  <a:srgbClr val="000000"/>
                </a:solidFill>
                <a:effectLst/>
                <a:latin typeface="Arial" panose="020B0604020202020204" pitchFamily="34" charset="0"/>
              </a:rPr>
              <a:t>The third group in red</a:t>
            </a:r>
            <a:r>
              <a:rPr lang="en-CA" sz="1800" b="0" i="0" u="none" strike="noStrike" dirty="0">
                <a:solidFill>
                  <a:srgbClr val="000000"/>
                </a:solidFill>
                <a:effectLst/>
                <a:latin typeface="Arial" panose="020B0604020202020204" pitchFamily="34" charset="0"/>
              </a:rPr>
              <a:t> has larger flipper lengths and larger bill lengths.</a:t>
            </a:r>
          </a:p>
          <a:p>
            <a:pPr marL="0" marR="0" lvl="0" indent="0" algn="l" defTabSz="914400" rtl="0" eaLnBrk="1" fontAlgn="auto" latinLnBrk="0" hangingPunct="1">
              <a:lnSpc>
                <a:spcPct val="100000"/>
              </a:lnSpc>
              <a:spcBef>
                <a:spcPts val="0"/>
              </a:spcBef>
              <a:spcAft>
                <a:spcPts val="0"/>
              </a:spcAft>
              <a:buClrTx/>
              <a:buSzTx/>
              <a:buFontTx/>
              <a:buNone/>
              <a:tabLst/>
              <a:defRPr/>
            </a:pPr>
            <a:br>
              <a:rPr lang="en-CA" dirty="0"/>
            </a:br>
            <a:endParaRPr lang="en-US" dirty="0"/>
          </a:p>
        </p:txBody>
      </p:sp>
      <p:sp>
        <p:nvSpPr>
          <p:cNvPr id="4" name="Slide Number Placeholder 3"/>
          <p:cNvSpPr>
            <a:spLocks noGrp="1"/>
          </p:cNvSpPr>
          <p:nvPr>
            <p:ph type="sldNum" sz="quarter" idx="5"/>
          </p:nvPr>
        </p:nvSpPr>
        <p:spPr/>
        <p:txBody>
          <a:bodyPr/>
          <a:lstStyle/>
          <a:p>
            <a:fld id="{96684CCC-3B07-9749-B35D-9DD2CC5B7C8E}" type="slidenum">
              <a:rPr lang="en-US" smtClean="0"/>
              <a:t>9</a:t>
            </a:fld>
            <a:endParaRPr lang="en-US"/>
          </a:p>
        </p:txBody>
      </p:sp>
    </p:spTree>
    <p:extLst>
      <p:ext uri="{BB962C8B-B14F-4D97-AF65-F5344CB8AC3E}">
        <p14:creationId xmlns:p14="http://schemas.microsoft.com/office/powerpoint/2010/main" val="3882419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9C1E032-8598-D245-A611-EA3486D38588}" type="datetimeFigureOut">
              <a:rPr lang="en-US" smtClean="0"/>
              <a:t>10/28/25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F8ABF-90C8-B749-959D-C788298CCB86}" type="slidenum">
              <a:rPr lang="en-US" smtClean="0"/>
              <a:t>‹#›</a:t>
            </a:fld>
            <a:endParaRPr lang="en-US"/>
          </a:p>
        </p:txBody>
      </p:sp>
    </p:spTree>
    <p:extLst>
      <p:ext uri="{BB962C8B-B14F-4D97-AF65-F5344CB8AC3E}">
        <p14:creationId xmlns:p14="http://schemas.microsoft.com/office/powerpoint/2010/main" val="1403843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C1E032-8598-D245-A611-EA3486D38588}" type="datetimeFigureOut">
              <a:rPr lang="en-US" smtClean="0"/>
              <a:t>10/28/25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F8ABF-90C8-B749-959D-C788298CCB86}" type="slidenum">
              <a:rPr lang="en-US" smtClean="0"/>
              <a:t>‹#›</a:t>
            </a:fld>
            <a:endParaRPr lang="en-US"/>
          </a:p>
        </p:txBody>
      </p:sp>
    </p:spTree>
    <p:extLst>
      <p:ext uri="{BB962C8B-B14F-4D97-AF65-F5344CB8AC3E}">
        <p14:creationId xmlns:p14="http://schemas.microsoft.com/office/powerpoint/2010/main" val="852438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C1E032-8598-D245-A611-EA3486D38588}" type="datetimeFigureOut">
              <a:rPr lang="en-US" smtClean="0"/>
              <a:t>10/28/25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F8ABF-90C8-B749-959D-C788298CCB86}" type="slidenum">
              <a:rPr lang="en-US" smtClean="0"/>
              <a:t>‹#›</a:t>
            </a:fld>
            <a:endParaRPr lang="en-US"/>
          </a:p>
        </p:txBody>
      </p:sp>
    </p:spTree>
    <p:extLst>
      <p:ext uri="{BB962C8B-B14F-4D97-AF65-F5344CB8AC3E}">
        <p14:creationId xmlns:p14="http://schemas.microsoft.com/office/powerpoint/2010/main" val="1219204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C1E032-8598-D245-A611-EA3486D38588}" type="datetimeFigureOut">
              <a:rPr lang="en-US" smtClean="0"/>
              <a:t>10/28/25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F8ABF-90C8-B749-959D-C788298CCB86}" type="slidenum">
              <a:rPr lang="en-US" smtClean="0"/>
              <a:t>‹#›</a:t>
            </a:fld>
            <a:endParaRPr lang="en-US"/>
          </a:p>
        </p:txBody>
      </p:sp>
    </p:spTree>
    <p:extLst>
      <p:ext uri="{BB962C8B-B14F-4D97-AF65-F5344CB8AC3E}">
        <p14:creationId xmlns:p14="http://schemas.microsoft.com/office/powerpoint/2010/main" val="479602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C1E032-8598-D245-A611-EA3486D38588}" type="datetimeFigureOut">
              <a:rPr lang="en-US" smtClean="0"/>
              <a:t>10/28/25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F8ABF-90C8-B749-959D-C788298CCB86}" type="slidenum">
              <a:rPr lang="en-US" smtClean="0"/>
              <a:t>‹#›</a:t>
            </a:fld>
            <a:endParaRPr lang="en-US"/>
          </a:p>
        </p:txBody>
      </p:sp>
    </p:spTree>
    <p:extLst>
      <p:ext uri="{BB962C8B-B14F-4D97-AF65-F5344CB8AC3E}">
        <p14:creationId xmlns:p14="http://schemas.microsoft.com/office/powerpoint/2010/main" val="3277100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9C1E032-8598-D245-A611-EA3486D38588}" type="datetimeFigureOut">
              <a:rPr lang="en-US" smtClean="0"/>
              <a:t>10/28/25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0F8ABF-90C8-B749-959D-C788298CCB86}" type="slidenum">
              <a:rPr lang="en-US" smtClean="0"/>
              <a:t>‹#›</a:t>
            </a:fld>
            <a:endParaRPr lang="en-US"/>
          </a:p>
        </p:txBody>
      </p:sp>
    </p:spTree>
    <p:extLst>
      <p:ext uri="{BB962C8B-B14F-4D97-AF65-F5344CB8AC3E}">
        <p14:creationId xmlns:p14="http://schemas.microsoft.com/office/powerpoint/2010/main" val="2101810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C1E032-8598-D245-A611-EA3486D38588}" type="datetimeFigureOut">
              <a:rPr lang="en-US" smtClean="0"/>
              <a:t>10/28/25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0F8ABF-90C8-B749-959D-C788298CCB86}" type="slidenum">
              <a:rPr lang="en-US" smtClean="0"/>
              <a:t>‹#›</a:t>
            </a:fld>
            <a:endParaRPr lang="en-US"/>
          </a:p>
        </p:txBody>
      </p:sp>
    </p:spTree>
    <p:extLst>
      <p:ext uri="{BB962C8B-B14F-4D97-AF65-F5344CB8AC3E}">
        <p14:creationId xmlns:p14="http://schemas.microsoft.com/office/powerpoint/2010/main" val="3283098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9C1E032-8598-D245-A611-EA3486D38588}" type="datetimeFigureOut">
              <a:rPr lang="en-US" smtClean="0"/>
              <a:t>10/28/25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0F8ABF-90C8-B749-959D-C788298CCB86}" type="slidenum">
              <a:rPr lang="en-US" smtClean="0"/>
              <a:t>‹#›</a:t>
            </a:fld>
            <a:endParaRPr lang="en-US"/>
          </a:p>
        </p:txBody>
      </p:sp>
    </p:spTree>
    <p:extLst>
      <p:ext uri="{BB962C8B-B14F-4D97-AF65-F5344CB8AC3E}">
        <p14:creationId xmlns:p14="http://schemas.microsoft.com/office/powerpoint/2010/main" val="11554097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C1E032-8598-D245-A611-EA3486D38588}" type="datetimeFigureOut">
              <a:rPr lang="en-US" smtClean="0"/>
              <a:t>10/28/25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0F8ABF-90C8-B749-959D-C788298CCB86}" type="slidenum">
              <a:rPr lang="en-US" smtClean="0"/>
              <a:t>‹#›</a:t>
            </a:fld>
            <a:endParaRPr lang="en-US"/>
          </a:p>
        </p:txBody>
      </p:sp>
    </p:spTree>
    <p:extLst>
      <p:ext uri="{BB962C8B-B14F-4D97-AF65-F5344CB8AC3E}">
        <p14:creationId xmlns:p14="http://schemas.microsoft.com/office/powerpoint/2010/main" val="293112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9C1E032-8598-D245-A611-EA3486D38588}" type="datetimeFigureOut">
              <a:rPr lang="en-US" smtClean="0"/>
              <a:t>10/28/25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0F8ABF-90C8-B749-959D-C788298CCB86}" type="slidenum">
              <a:rPr lang="en-US" smtClean="0"/>
              <a:t>‹#›</a:t>
            </a:fld>
            <a:endParaRPr lang="en-US"/>
          </a:p>
        </p:txBody>
      </p:sp>
    </p:spTree>
    <p:extLst>
      <p:ext uri="{BB962C8B-B14F-4D97-AF65-F5344CB8AC3E}">
        <p14:creationId xmlns:p14="http://schemas.microsoft.com/office/powerpoint/2010/main" val="704521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9C1E032-8598-D245-A611-EA3486D38588}" type="datetimeFigureOut">
              <a:rPr lang="en-US" smtClean="0"/>
              <a:t>10/28/25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0F8ABF-90C8-B749-959D-C788298CCB86}" type="slidenum">
              <a:rPr lang="en-US" smtClean="0"/>
              <a:t>‹#›</a:t>
            </a:fld>
            <a:endParaRPr lang="en-US"/>
          </a:p>
        </p:txBody>
      </p:sp>
    </p:spTree>
    <p:extLst>
      <p:ext uri="{BB962C8B-B14F-4D97-AF65-F5344CB8AC3E}">
        <p14:creationId xmlns:p14="http://schemas.microsoft.com/office/powerpoint/2010/main" val="3710231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C9C1E032-8598-D245-A611-EA3486D38588}" type="datetimeFigureOut">
              <a:rPr lang="en-US" smtClean="0"/>
              <a:t>10/28/25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4A0F8ABF-90C8-B749-959D-C788298CCB86}" type="slidenum">
              <a:rPr lang="en-US" smtClean="0"/>
              <a:t>‹#›</a:t>
            </a:fld>
            <a:endParaRPr lang="en-US"/>
          </a:p>
        </p:txBody>
      </p:sp>
    </p:spTree>
    <p:extLst>
      <p:ext uri="{BB962C8B-B14F-4D97-AF65-F5344CB8AC3E}">
        <p14:creationId xmlns:p14="http://schemas.microsoft.com/office/powerpoint/2010/main" val="1407628646"/>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4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E1707-777C-7A52-3280-B460A827B01E}"/>
              </a:ext>
            </a:extLst>
          </p:cNvPr>
          <p:cNvSpPr>
            <a:spLocks noGrp="1"/>
          </p:cNvSpPr>
          <p:nvPr>
            <p:ph type="ctrTitle"/>
          </p:nvPr>
        </p:nvSpPr>
        <p:spPr/>
        <p:txBody>
          <a:bodyPr/>
          <a:lstStyle/>
          <a:p>
            <a:pPr algn="l"/>
            <a:r>
              <a:rPr lang="en-US" b="1" dirty="0">
                <a:solidFill>
                  <a:schemeClr val="accent4">
                    <a:lumMod val="40000"/>
                    <a:lumOff val="60000"/>
                  </a:schemeClr>
                </a:solidFill>
              </a:rPr>
              <a:t>Clustering</a:t>
            </a:r>
          </a:p>
        </p:txBody>
      </p:sp>
      <p:sp>
        <p:nvSpPr>
          <p:cNvPr id="3" name="Subtitle 2">
            <a:extLst>
              <a:ext uri="{FF2B5EF4-FFF2-40B4-BE49-F238E27FC236}">
                <a16:creationId xmlns:a16="http://schemas.microsoft.com/office/drawing/2014/main" id="{85E53FD7-2DFC-6C46-9DD8-3F808B642DB3}"/>
              </a:ext>
            </a:extLst>
          </p:cNvPr>
          <p:cNvSpPr>
            <a:spLocks noGrp="1"/>
          </p:cNvSpPr>
          <p:nvPr>
            <p:ph type="subTitle" idx="1"/>
          </p:nvPr>
        </p:nvSpPr>
        <p:spPr>
          <a:xfrm>
            <a:off x="1524000" y="3602038"/>
            <a:ext cx="9144000" cy="1136217"/>
          </a:xfrm>
          <a:solidFill>
            <a:schemeClr val="tx2">
              <a:lumMod val="25000"/>
            </a:schemeClr>
          </a:solidFill>
        </p:spPr>
        <p:txBody>
          <a:bodyPr>
            <a:normAutofit/>
          </a:bodyPr>
          <a:lstStyle/>
          <a:p>
            <a:pPr algn="l"/>
            <a:r>
              <a:rPr lang="en-US" b="1" dirty="0"/>
              <a:t>Julia Gallucci HB.Sc, M.Sc, Ph.D. (c) </a:t>
            </a:r>
          </a:p>
          <a:p>
            <a:pPr algn="l"/>
            <a:r>
              <a:rPr lang="en-US" sz="1400" dirty="0"/>
              <a:t>Campbell Family Mental Health Research Institute, CAMH</a:t>
            </a:r>
          </a:p>
          <a:p>
            <a:pPr algn="l"/>
            <a:r>
              <a:rPr lang="en-US" sz="1400" dirty="0"/>
              <a:t>Institute of Medical Science | University of Toronto</a:t>
            </a:r>
          </a:p>
          <a:p>
            <a:pPr algn="l"/>
            <a:endParaRPr lang="en-US" dirty="0"/>
          </a:p>
          <a:p>
            <a:pPr algn="l"/>
            <a:endParaRPr lang="en-US" dirty="0"/>
          </a:p>
        </p:txBody>
      </p:sp>
    </p:spTree>
    <p:extLst>
      <p:ext uri="{BB962C8B-B14F-4D97-AF65-F5344CB8AC3E}">
        <p14:creationId xmlns:p14="http://schemas.microsoft.com/office/powerpoint/2010/main" val="9330175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a:extLst>
            <a:ext uri="{FF2B5EF4-FFF2-40B4-BE49-F238E27FC236}">
              <a16:creationId xmlns:a16="http://schemas.microsoft.com/office/drawing/2014/main" id="{4D42919F-4E47-7732-B5A6-E321294C1A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CF6C10-D00D-0DFB-DABE-62D22D40650B}"/>
              </a:ext>
            </a:extLst>
          </p:cNvPr>
          <p:cNvSpPr>
            <a:spLocks noGrp="1"/>
          </p:cNvSpPr>
          <p:nvPr>
            <p:ph type="title"/>
          </p:nvPr>
        </p:nvSpPr>
        <p:spPr/>
        <p:txBody>
          <a:bodyPr/>
          <a:lstStyle/>
          <a:p>
            <a:r>
              <a:rPr lang="en-US" dirty="0">
                <a:solidFill>
                  <a:schemeClr val="bg1"/>
                </a:solidFill>
              </a:rPr>
              <a:t>Data visualization</a:t>
            </a:r>
          </a:p>
        </p:txBody>
      </p:sp>
      <p:sp>
        <p:nvSpPr>
          <p:cNvPr id="3" name="Content Placeholder 2">
            <a:extLst>
              <a:ext uri="{FF2B5EF4-FFF2-40B4-BE49-F238E27FC236}">
                <a16:creationId xmlns:a16="http://schemas.microsoft.com/office/drawing/2014/main" id="{F73BE46A-14B4-27DD-1F16-668A89EDA585}"/>
              </a:ext>
            </a:extLst>
          </p:cNvPr>
          <p:cNvSpPr>
            <a:spLocks noGrp="1"/>
          </p:cNvSpPr>
          <p:nvPr>
            <p:ph idx="1"/>
          </p:nvPr>
        </p:nvSpPr>
        <p:spPr>
          <a:xfrm>
            <a:off x="702128" y="1624327"/>
            <a:ext cx="5623721" cy="4351338"/>
          </a:xfrm>
        </p:spPr>
        <p:txBody>
          <a:bodyPr>
            <a:noAutofit/>
          </a:bodyPr>
          <a:lstStyle/>
          <a:p>
            <a:pPr>
              <a:buFont typeface="Courier New" panose="02070309020205020404" pitchFamily="49" charset="0"/>
              <a:buChar char="o"/>
            </a:pPr>
            <a:r>
              <a:rPr lang="en-CA" sz="2400" b="0" dirty="0">
                <a:solidFill>
                  <a:schemeClr val="tx1">
                    <a:lumMod val="65000"/>
                  </a:schemeClr>
                </a:solidFill>
                <a:effectLst/>
              </a:rPr>
              <a:t>Visualizing the relationship between flipper length and bill length, we can observe what appear to be three distinct subtypes of penguins in the dataset:</a:t>
            </a:r>
          </a:p>
        </p:txBody>
      </p:sp>
      <p:pic>
        <p:nvPicPr>
          <p:cNvPr id="5121" name="Picture 1" descr="page9image20569408">
            <a:extLst>
              <a:ext uri="{FF2B5EF4-FFF2-40B4-BE49-F238E27FC236}">
                <a16:creationId xmlns:a16="http://schemas.microsoft.com/office/drawing/2014/main" id="{5DAA6226-FDD3-6F90-D020-83E39A3D7591}"/>
              </a:ext>
            </a:extLst>
          </p:cNvPr>
          <p:cNvPicPr>
            <a:picLocks noChangeAspect="1" noChangeArrowheads="1"/>
          </p:cNvPicPr>
          <p:nvPr/>
        </p:nvPicPr>
        <p:blipFill>
          <a:blip r:embed="rId3">
            <a:alphaModFix amt="26000"/>
            <a:extLst>
              <a:ext uri="{28A0092B-C50C-407E-A947-70E740481C1C}">
                <a14:useLocalDpi xmlns:a14="http://schemas.microsoft.com/office/drawing/2010/main" val="0"/>
              </a:ext>
            </a:extLst>
          </a:blip>
          <a:srcRect/>
          <a:stretch>
            <a:fillRect/>
          </a:stretch>
        </p:blipFill>
        <p:spPr bwMode="auto">
          <a:xfrm>
            <a:off x="6325849" y="917575"/>
            <a:ext cx="5486400" cy="55753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7BD709F-7790-9C8F-DDF8-BC7AC9B0B606}"/>
              </a:ext>
            </a:extLst>
          </p:cNvPr>
          <p:cNvSpPr/>
          <p:nvPr/>
        </p:nvSpPr>
        <p:spPr>
          <a:xfrm>
            <a:off x="1190514" y="3617390"/>
            <a:ext cx="4646951" cy="933696"/>
          </a:xfrm>
          <a:prstGeom prst="rect">
            <a:avLst/>
          </a:prstGeom>
          <a:solidFill>
            <a:srgbClr val="F5C242">
              <a:alpha val="1139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2"/>
                </a:solidFill>
                <a:effectLst/>
                <a:uLnTx/>
                <a:uFillTx/>
                <a:latin typeface="Aptos" panose="02110004020202020204"/>
                <a:ea typeface="+mn-ea"/>
                <a:cs typeface="+mn-cs"/>
              </a:rPr>
              <a:t>A group with small flipper length and small bill length</a:t>
            </a:r>
          </a:p>
        </p:txBody>
      </p:sp>
      <p:sp>
        <p:nvSpPr>
          <p:cNvPr id="5" name="Rectangle 4">
            <a:extLst>
              <a:ext uri="{FF2B5EF4-FFF2-40B4-BE49-F238E27FC236}">
                <a16:creationId xmlns:a16="http://schemas.microsoft.com/office/drawing/2014/main" id="{F2AA7350-E6D1-D507-4A0C-9779506F2AD1}"/>
              </a:ext>
            </a:extLst>
          </p:cNvPr>
          <p:cNvSpPr/>
          <p:nvPr/>
        </p:nvSpPr>
        <p:spPr>
          <a:xfrm>
            <a:off x="1190513" y="4648950"/>
            <a:ext cx="4646951" cy="933696"/>
          </a:xfrm>
          <a:prstGeom prst="rect">
            <a:avLst/>
          </a:prstGeom>
          <a:solidFill>
            <a:srgbClr val="2F6EBA">
              <a:alpha val="16155"/>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1">
                    <a:lumMod val="85000"/>
                  </a:schemeClr>
                </a:solidFill>
                <a:effectLst/>
                <a:uLnTx/>
                <a:uFillTx/>
                <a:latin typeface="Aptos" panose="02110004020202020204"/>
                <a:ea typeface="+mn-ea"/>
                <a:cs typeface="+mn-cs"/>
              </a:rPr>
              <a:t>A group with small flipper length and large bill length</a:t>
            </a:r>
          </a:p>
        </p:txBody>
      </p:sp>
      <p:sp>
        <p:nvSpPr>
          <p:cNvPr id="6" name="Rectangle 5">
            <a:extLst>
              <a:ext uri="{FF2B5EF4-FFF2-40B4-BE49-F238E27FC236}">
                <a16:creationId xmlns:a16="http://schemas.microsoft.com/office/drawing/2014/main" id="{BDF94D64-2C43-FC0C-FC79-71742415C487}"/>
              </a:ext>
            </a:extLst>
          </p:cNvPr>
          <p:cNvSpPr/>
          <p:nvPr/>
        </p:nvSpPr>
        <p:spPr>
          <a:xfrm>
            <a:off x="1190513" y="5664023"/>
            <a:ext cx="4646951" cy="933696"/>
          </a:xfrm>
          <a:prstGeom prst="rect">
            <a:avLst/>
          </a:prstGeom>
          <a:solidFill>
            <a:srgbClr val="C00000">
              <a:alpha val="2094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1">
                    <a:lumMod val="85000"/>
                  </a:schemeClr>
                </a:solidFill>
                <a:effectLst/>
                <a:uLnTx/>
                <a:uFillTx/>
                <a:latin typeface="Aptos" panose="02110004020202020204"/>
                <a:ea typeface="+mn-ea"/>
                <a:cs typeface="+mn-cs"/>
              </a:rPr>
              <a:t>A group with large flipper length and large bill length</a:t>
            </a:r>
          </a:p>
        </p:txBody>
      </p:sp>
      <p:pic>
        <p:nvPicPr>
          <p:cNvPr id="10" name="Picture 9">
            <a:extLst>
              <a:ext uri="{FF2B5EF4-FFF2-40B4-BE49-F238E27FC236}">
                <a16:creationId xmlns:a16="http://schemas.microsoft.com/office/drawing/2014/main" id="{92AFE5DF-6FAC-0075-E740-82F25A13DDB3}"/>
              </a:ext>
            </a:extLst>
          </p:cNvPr>
          <p:cNvPicPr>
            <a:picLocks noChangeAspect="1"/>
          </p:cNvPicPr>
          <p:nvPr/>
        </p:nvPicPr>
        <p:blipFill>
          <a:blip r:embed="rId4">
            <a:alphaModFix amt="26000"/>
          </a:blip>
          <a:srcRect l="59481" t="61350"/>
          <a:stretch/>
        </p:blipFill>
        <p:spPr>
          <a:xfrm>
            <a:off x="10544217" y="2775337"/>
            <a:ext cx="945655" cy="902018"/>
          </a:xfrm>
          <a:prstGeom prst="rect">
            <a:avLst/>
          </a:prstGeom>
        </p:spPr>
      </p:pic>
      <p:pic>
        <p:nvPicPr>
          <p:cNvPr id="11" name="Picture 10">
            <a:extLst>
              <a:ext uri="{FF2B5EF4-FFF2-40B4-BE49-F238E27FC236}">
                <a16:creationId xmlns:a16="http://schemas.microsoft.com/office/drawing/2014/main" id="{DF03FFCF-D4A4-C5ED-DECD-A1A7FEB182C1}"/>
              </a:ext>
            </a:extLst>
          </p:cNvPr>
          <p:cNvPicPr>
            <a:picLocks noChangeAspect="1"/>
          </p:cNvPicPr>
          <p:nvPr/>
        </p:nvPicPr>
        <p:blipFill>
          <a:blip r:embed="rId4">
            <a:alphaModFix amt="26000"/>
          </a:blip>
          <a:srcRect t="15851" r="53283" b="49040"/>
          <a:stretch/>
        </p:blipFill>
        <p:spPr>
          <a:xfrm>
            <a:off x="7497502" y="4281359"/>
            <a:ext cx="717794" cy="539454"/>
          </a:xfrm>
          <a:prstGeom prst="rect">
            <a:avLst/>
          </a:prstGeom>
        </p:spPr>
      </p:pic>
      <p:pic>
        <p:nvPicPr>
          <p:cNvPr id="12" name="Picture 11">
            <a:extLst>
              <a:ext uri="{FF2B5EF4-FFF2-40B4-BE49-F238E27FC236}">
                <a16:creationId xmlns:a16="http://schemas.microsoft.com/office/drawing/2014/main" id="{13EE4D11-31FC-12AA-D118-CC59B8D9081E}"/>
              </a:ext>
            </a:extLst>
          </p:cNvPr>
          <p:cNvPicPr>
            <a:picLocks noChangeAspect="1"/>
          </p:cNvPicPr>
          <p:nvPr/>
        </p:nvPicPr>
        <p:blipFill>
          <a:blip r:embed="rId4">
            <a:alphaModFix amt="26000"/>
          </a:blip>
          <a:srcRect l="4611" t="64997" r="50611" b="6530"/>
          <a:stretch/>
        </p:blipFill>
        <p:spPr>
          <a:xfrm>
            <a:off x="7908012" y="4846071"/>
            <a:ext cx="848361" cy="539454"/>
          </a:xfrm>
          <a:prstGeom prst="rect">
            <a:avLst/>
          </a:prstGeom>
        </p:spPr>
      </p:pic>
      <p:pic>
        <p:nvPicPr>
          <p:cNvPr id="13" name="Picture 12">
            <a:extLst>
              <a:ext uri="{FF2B5EF4-FFF2-40B4-BE49-F238E27FC236}">
                <a16:creationId xmlns:a16="http://schemas.microsoft.com/office/drawing/2014/main" id="{CD048080-94DF-1FEA-9552-7F9C5C096F5C}"/>
              </a:ext>
            </a:extLst>
          </p:cNvPr>
          <p:cNvPicPr>
            <a:picLocks noChangeAspect="1"/>
          </p:cNvPicPr>
          <p:nvPr/>
        </p:nvPicPr>
        <p:blipFill>
          <a:blip r:embed="rId4">
            <a:alphaModFix amt="26000"/>
          </a:blip>
          <a:srcRect l="51424" t="15640" b="50024"/>
          <a:stretch/>
        </p:blipFill>
        <p:spPr>
          <a:xfrm>
            <a:off x="7833707" y="1742202"/>
            <a:ext cx="763177" cy="539454"/>
          </a:xfrm>
          <a:prstGeom prst="rect">
            <a:avLst/>
          </a:prstGeom>
        </p:spPr>
      </p:pic>
      <p:pic>
        <p:nvPicPr>
          <p:cNvPr id="14" name="Picture 13">
            <a:extLst>
              <a:ext uri="{FF2B5EF4-FFF2-40B4-BE49-F238E27FC236}">
                <a16:creationId xmlns:a16="http://schemas.microsoft.com/office/drawing/2014/main" id="{C19A852D-EB23-580E-2DB4-89F7CEEA0481}"/>
              </a:ext>
            </a:extLst>
          </p:cNvPr>
          <p:cNvPicPr>
            <a:picLocks noChangeAspect="1"/>
          </p:cNvPicPr>
          <p:nvPr/>
        </p:nvPicPr>
        <p:blipFill>
          <a:blip r:embed="rId4">
            <a:alphaModFix amt="26000"/>
          </a:blip>
          <a:srcRect l="4611" t="64997" r="50611" b="6530"/>
          <a:stretch/>
        </p:blipFill>
        <p:spPr>
          <a:xfrm>
            <a:off x="8415644" y="2189362"/>
            <a:ext cx="848361" cy="539454"/>
          </a:xfrm>
          <a:prstGeom prst="rect">
            <a:avLst/>
          </a:prstGeom>
        </p:spPr>
      </p:pic>
      <p:pic>
        <p:nvPicPr>
          <p:cNvPr id="15" name="Picture 14">
            <a:extLst>
              <a:ext uri="{FF2B5EF4-FFF2-40B4-BE49-F238E27FC236}">
                <a16:creationId xmlns:a16="http://schemas.microsoft.com/office/drawing/2014/main" id="{83B39431-F17E-385D-F1A0-B406431815BF}"/>
              </a:ext>
            </a:extLst>
          </p:cNvPr>
          <p:cNvPicPr>
            <a:picLocks noChangeAspect="1"/>
          </p:cNvPicPr>
          <p:nvPr/>
        </p:nvPicPr>
        <p:blipFill>
          <a:blip r:embed="rId4">
            <a:alphaModFix amt="26000"/>
          </a:blip>
          <a:srcRect l="51424" t="15640" b="50024"/>
          <a:stretch/>
        </p:blipFill>
        <p:spPr>
          <a:xfrm>
            <a:off x="9918436" y="2775337"/>
            <a:ext cx="763177" cy="539454"/>
          </a:xfrm>
          <a:prstGeom prst="rect">
            <a:avLst/>
          </a:prstGeom>
        </p:spPr>
      </p:pic>
      <p:sp>
        <p:nvSpPr>
          <p:cNvPr id="7" name="TextBox 6">
            <a:extLst>
              <a:ext uri="{FF2B5EF4-FFF2-40B4-BE49-F238E27FC236}">
                <a16:creationId xmlns:a16="http://schemas.microsoft.com/office/drawing/2014/main" id="{3A33EFA8-2EF7-EC20-38FF-6D92B9674CCD}"/>
              </a:ext>
            </a:extLst>
          </p:cNvPr>
          <p:cNvSpPr txBox="1"/>
          <p:nvPr/>
        </p:nvSpPr>
        <p:spPr>
          <a:xfrm>
            <a:off x="1985087" y="2988408"/>
            <a:ext cx="8681522" cy="1938992"/>
          </a:xfrm>
          <a:prstGeom prst="rect">
            <a:avLst/>
          </a:prstGeom>
          <a:solidFill>
            <a:schemeClr val="tx2"/>
          </a:solidFill>
          <a:ln w="76200">
            <a:solidFill>
              <a:schemeClr val="bg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sz="2400" b="1" dirty="0">
              <a:solidFill>
                <a:schemeClr val="bg1"/>
              </a:solidFill>
            </a:endParaRPr>
          </a:p>
          <a:p>
            <a:pPr defTabSz="914400"/>
            <a:r>
              <a:rPr lang="en-CA" sz="2400" dirty="0">
                <a:solidFill>
                  <a:schemeClr val="bg1"/>
                </a:solidFill>
              </a:rPr>
              <a:t>As the number of variables grows, patterns become harder to see! To </a:t>
            </a:r>
            <a:r>
              <a:rPr lang="en-CA" sz="2400" b="1" dirty="0">
                <a:solidFill>
                  <a:schemeClr val="bg1"/>
                </a:solidFill>
              </a:rPr>
              <a:t>group data objectively and reproducibly</a:t>
            </a:r>
            <a:r>
              <a:rPr lang="en-CA" sz="2400" dirty="0">
                <a:solidFill>
                  <a:schemeClr val="bg1"/>
                </a:solidFill>
              </a:rPr>
              <a:t>, we can use an automated approach like </a:t>
            </a:r>
            <a:r>
              <a:rPr lang="en-CA" sz="2400" b="1" dirty="0">
                <a:solidFill>
                  <a:schemeClr val="bg1"/>
                </a:solidFill>
              </a:rPr>
              <a:t>K-means clustering</a:t>
            </a:r>
            <a:r>
              <a:rPr lang="en-CA" sz="2400"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chemeClr val="bg1"/>
              </a:solidFill>
              <a:effectLst/>
              <a:uLnTx/>
              <a:uFillTx/>
              <a:ea typeface="+mn-ea"/>
              <a:cs typeface="+mn-cs"/>
            </a:endParaRPr>
          </a:p>
        </p:txBody>
      </p:sp>
    </p:spTree>
    <p:extLst>
      <p:ext uri="{BB962C8B-B14F-4D97-AF65-F5344CB8AC3E}">
        <p14:creationId xmlns:p14="http://schemas.microsoft.com/office/powerpoint/2010/main" val="1092801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a:extLst>
            <a:ext uri="{FF2B5EF4-FFF2-40B4-BE49-F238E27FC236}">
              <a16:creationId xmlns:a16="http://schemas.microsoft.com/office/drawing/2014/main" id="{42FE223F-92BA-EDDF-2E41-A6AFF08D45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EAA631-0FC7-E3D4-B0C8-D8B7CF5CE7A8}"/>
              </a:ext>
            </a:extLst>
          </p:cNvPr>
          <p:cNvSpPr>
            <a:spLocks noGrp="1"/>
          </p:cNvSpPr>
          <p:nvPr>
            <p:ph type="title"/>
          </p:nvPr>
        </p:nvSpPr>
        <p:spPr/>
        <p:txBody>
          <a:bodyPr/>
          <a:lstStyle/>
          <a:p>
            <a:r>
              <a:rPr lang="en-US" dirty="0">
                <a:solidFill>
                  <a:schemeClr val="bg1"/>
                </a:solidFill>
              </a:rPr>
              <a:t>Cluster quality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F93C53C-E89A-4EC5-309E-C19BE3AF45F1}"/>
                  </a:ext>
                </a:extLst>
              </p:cNvPr>
              <p:cNvSpPr>
                <a:spLocks noGrp="1"/>
              </p:cNvSpPr>
              <p:nvPr>
                <p:ph idx="1"/>
              </p:nvPr>
            </p:nvSpPr>
            <p:spPr>
              <a:xfrm>
                <a:off x="702128" y="1624327"/>
                <a:ext cx="10270672" cy="4351338"/>
              </a:xfrm>
            </p:spPr>
            <p:txBody>
              <a:bodyPr>
                <a:noAutofit/>
              </a:bodyPr>
              <a:lstStyle/>
              <a:p>
                <a:pPr>
                  <a:buFont typeface="Courier New" panose="02070309020205020404" pitchFamily="49" charset="0"/>
                  <a:buChar char="o"/>
                </a:pPr>
                <a:r>
                  <a:rPr lang="en-CA" sz="2400" b="0" dirty="0">
                    <a:solidFill>
                      <a:schemeClr val="bg1"/>
                    </a:solidFill>
                    <a:effectLst/>
                  </a:rPr>
                  <a:t>The K-means algorithm groups data into </a:t>
                </a:r>
                <a14:m>
                  <m:oMath xmlns:m="http://schemas.openxmlformats.org/officeDocument/2006/math">
                    <m:r>
                      <a:rPr lang="en-CA" sz="2400" b="0" i="1" dirty="0" smtClean="0">
                        <a:solidFill>
                          <a:schemeClr val="bg1"/>
                        </a:solidFill>
                        <a:effectLst/>
                        <a:latin typeface="Cambria Math" panose="02040503050406030204" pitchFamily="18" charset="0"/>
                      </a:rPr>
                      <m:t>𝐾</m:t>
                    </m:r>
                  </m:oMath>
                </a14:m>
                <a:r>
                  <a:rPr lang="en-CA" sz="2400" b="0" dirty="0">
                    <a:solidFill>
                      <a:schemeClr val="bg1"/>
                    </a:solidFill>
                    <a:effectLst/>
                  </a:rPr>
                  <a:t> clusters.</a:t>
                </a:r>
              </a:p>
              <a:p>
                <a:pPr>
                  <a:buFont typeface="Courier New" panose="02070309020205020404" pitchFamily="49" charset="0"/>
                  <a:buChar char="o"/>
                </a:pPr>
                <a:r>
                  <a:rPr lang="en-CA" sz="2400" b="0" dirty="0">
                    <a:solidFill>
                      <a:schemeClr val="bg1"/>
                    </a:solidFill>
                    <a:effectLst/>
                  </a:rPr>
                  <a:t>It begins with an initial clustering of the data (this is done randomly).</a:t>
                </a:r>
              </a:p>
              <a:p>
                <a:pPr>
                  <a:buFont typeface="Courier New" panose="02070309020205020404" pitchFamily="49" charset="0"/>
                  <a:buChar char="o"/>
                </a:pPr>
                <a:r>
                  <a:rPr lang="en-CA" sz="2400" b="0" dirty="0">
                    <a:solidFill>
                      <a:schemeClr val="bg1"/>
                    </a:solidFill>
                    <a:effectLst/>
                  </a:rPr>
                  <a:t>The algorithm iteratively refines the clustering by reassigning data points to clusters.</a:t>
                </a:r>
              </a:p>
              <a:p>
                <a:pPr>
                  <a:buFont typeface="Courier New" panose="02070309020205020404" pitchFamily="49" charset="0"/>
                  <a:buChar char="o"/>
                </a:pPr>
                <a:r>
                  <a:rPr lang="en-CA" sz="2400" b="0" dirty="0">
                    <a:solidFill>
                      <a:schemeClr val="bg1"/>
                    </a:solidFill>
                    <a:effectLst/>
                  </a:rPr>
                  <a:t>The process continues until no further improvements can be made.</a:t>
                </a:r>
              </a:p>
              <a:p>
                <a:pPr>
                  <a:buFont typeface="Courier New" panose="02070309020205020404" pitchFamily="49" charset="0"/>
                  <a:buChar char="o"/>
                </a:pPr>
                <a:r>
                  <a:rPr lang="en-CA" sz="2400" b="0" dirty="0">
                    <a:solidFill>
                      <a:schemeClr val="bg1"/>
                    </a:solidFill>
                    <a:effectLst/>
                  </a:rPr>
                  <a:t>The "quality" of clustering is measured by the </a:t>
                </a:r>
                <a:r>
                  <a:rPr lang="en-CA" sz="2400" b="1" dirty="0">
                    <a:solidFill>
                      <a:schemeClr val="bg1"/>
                    </a:solidFill>
                    <a:effectLst/>
                  </a:rPr>
                  <a:t>within-cluster sum-of-squared-distances (WSSD</a:t>
                </a:r>
                <a:r>
                  <a:rPr lang="en-CA" sz="2400" b="0" dirty="0">
                    <a:solidFill>
                      <a:schemeClr val="bg1"/>
                    </a:solidFill>
                    <a:effectLst/>
                  </a:rPr>
                  <a:t>), also known </a:t>
                </a:r>
                <a:r>
                  <a:rPr lang="en-CA" sz="2400" dirty="0">
                    <a:solidFill>
                      <a:schemeClr val="bg1"/>
                    </a:solidFill>
                    <a:effectLst/>
                  </a:rPr>
                  <a:t>as</a:t>
                </a:r>
                <a:r>
                  <a:rPr lang="en-CA" sz="2400" b="1" dirty="0">
                    <a:solidFill>
                      <a:schemeClr val="bg1"/>
                    </a:solidFill>
                    <a:effectLst/>
                  </a:rPr>
                  <a:t> inertia.</a:t>
                </a:r>
              </a:p>
            </p:txBody>
          </p:sp>
        </mc:Choice>
        <mc:Fallback>
          <p:sp>
            <p:nvSpPr>
              <p:cNvPr id="3" name="Content Placeholder 2">
                <a:extLst>
                  <a:ext uri="{FF2B5EF4-FFF2-40B4-BE49-F238E27FC236}">
                    <a16:creationId xmlns:a16="http://schemas.microsoft.com/office/drawing/2014/main" id="{4F93C53C-E89A-4EC5-309E-C19BE3AF45F1}"/>
                  </a:ext>
                </a:extLst>
              </p:cNvPr>
              <p:cNvSpPr>
                <a:spLocks noGrp="1" noRot="1" noChangeAspect="1" noMove="1" noResize="1" noEditPoints="1" noAdjustHandles="1" noChangeArrowheads="1" noChangeShapeType="1" noTextEdit="1"/>
              </p:cNvSpPr>
              <p:nvPr>
                <p:ph idx="1"/>
              </p:nvPr>
            </p:nvSpPr>
            <p:spPr>
              <a:xfrm>
                <a:off x="702128" y="1624327"/>
                <a:ext cx="10270672" cy="4351338"/>
              </a:xfrm>
              <a:blipFill>
                <a:blip r:embed="rId3"/>
                <a:stretch>
                  <a:fillRect l="-864" t="-2035" r="-123"/>
                </a:stretch>
              </a:blipFill>
            </p:spPr>
            <p:txBody>
              <a:bodyPr/>
              <a:lstStyle/>
              <a:p>
                <a:r>
                  <a:rPr lang="en-US">
                    <a:noFill/>
                  </a:rPr>
                  <a:t> </a:t>
                </a:r>
              </a:p>
            </p:txBody>
          </p:sp>
        </mc:Fallback>
      </mc:AlternateContent>
    </p:spTree>
    <p:extLst>
      <p:ext uri="{BB962C8B-B14F-4D97-AF65-F5344CB8AC3E}">
        <p14:creationId xmlns:p14="http://schemas.microsoft.com/office/powerpoint/2010/main" val="19275565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a:extLst>
            <a:ext uri="{FF2B5EF4-FFF2-40B4-BE49-F238E27FC236}">
              <a16:creationId xmlns:a16="http://schemas.microsoft.com/office/drawing/2014/main" id="{00E6E942-2203-6614-E09F-732D88121B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CD6F11-A433-7538-7B84-2F14D0135771}"/>
              </a:ext>
            </a:extLst>
          </p:cNvPr>
          <p:cNvSpPr>
            <a:spLocks noGrp="1"/>
          </p:cNvSpPr>
          <p:nvPr>
            <p:ph type="title"/>
          </p:nvPr>
        </p:nvSpPr>
        <p:spPr/>
        <p:txBody>
          <a:bodyPr/>
          <a:lstStyle/>
          <a:p>
            <a:r>
              <a:rPr lang="en-US" dirty="0">
                <a:solidFill>
                  <a:schemeClr val="bg1"/>
                </a:solidFill>
              </a:rPr>
              <a:t>Evaluating Cluster Quality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0BDDAC-53A4-AB9B-DD5D-1943CC29CE21}"/>
                  </a:ext>
                </a:extLst>
              </p:cNvPr>
              <p:cNvSpPr>
                <a:spLocks noGrp="1"/>
              </p:cNvSpPr>
              <p:nvPr>
                <p:ph idx="1"/>
              </p:nvPr>
            </p:nvSpPr>
            <p:spPr>
              <a:xfrm>
                <a:off x="702128" y="1624327"/>
                <a:ext cx="10270672" cy="4351338"/>
              </a:xfrm>
            </p:spPr>
            <p:txBody>
              <a:bodyPr>
                <a:noAutofit/>
              </a:bodyPr>
              <a:lstStyle/>
              <a:p>
                <a:pPr marL="0" indent="0">
                  <a:buNone/>
                </a:pPr>
                <a:r>
                  <a:rPr lang="en-CA" sz="2400" b="0" dirty="0">
                    <a:solidFill>
                      <a:schemeClr val="bg1"/>
                    </a:solidFill>
                    <a:effectLst/>
                  </a:rPr>
                  <a:t>1. Calculate the cluster centers by taking the mean of each variable for all data points in a cluster.</a:t>
                </a:r>
              </a:p>
              <a:p>
                <a:pPr lvl="1">
                  <a:buFont typeface="Courier New" panose="02070309020205020404" pitchFamily="49" charset="0"/>
                  <a:buChar char="o"/>
                </a:pPr>
                <a:r>
                  <a:rPr lang="en-CA" b="0" dirty="0">
                    <a:solidFill>
                      <a:schemeClr val="bg1"/>
                    </a:solidFill>
                    <a:effectLst/>
                  </a:rPr>
                  <a:t>For example, suppose we have a cluster containing 4 observations, and we are using two variables, </a:t>
                </a:r>
                <a14:m>
                  <m:oMath xmlns:m="http://schemas.openxmlformats.org/officeDocument/2006/math">
                    <m:r>
                      <a:rPr lang="en-CA" b="0" i="1" dirty="0" smtClean="0">
                        <a:solidFill>
                          <a:schemeClr val="bg1"/>
                        </a:solidFill>
                        <a:effectLst/>
                        <a:latin typeface="Cambria Math" panose="02040503050406030204" pitchFamily="18" charset="0"/>
                      </a:rPr>
                      <m:t>𝑥</m:t>
                    </m:r>
                  </m:oMath>
                </a14:m>
                <a:r>
                  <a:rPr lang="en-CA" b="0" dirty="0">
                    <a:solidFill>
                      <a:schemeClr val="bg1"/>
                    </a:solidFill>
                    <a:effectLst/>
                  </a:rPr>
                  <a:t> and </a:t>
                </a:r>
                <a14:m>
                  <m:oMath xmlns:m="http://schemas.openxmlformats.org/officeDocument/2006/math">
                    <m:r>
                      <a:rPr lang="en-CA" b="0" i="1" dirty="0" smtClean="0">
                        <a:solidFill>
                          <a:schemeClr val="bg1"/>
                        </a:solidFill>
                        <a:effectLst/>
                        <a:latin typeface="Cambria Math" panose="02040503050406030204" pitchFamily="18" charset="0"/>
                      </a:rPr>
                      <m:t>𝑦</m:t>
                    </m:r>
                  </m:oMath>
                </a14:m>
                <a:r>
                  <a:rPr lang="en-CA" b="0" dirty="0">
                    <a:solidFill>
                      <a:schemeClr val="bg1"/>
                    </a:solidFill>
                    <a:effectLst/>
                  </a:rPr>
                  <a:t> , to cluster the data. Then we would compute the coordinates, </a:t>
                </a:r>
                <a14:m>
                  <m:oMath xmlns:m="http://schemas.openxmlformats.org/officeDocument/2006/math">
                    <m:r>
                      <a:rPr lang="en-CA" sz="2400" b="0" i="1" dirty="0" smtClean="0">
                        <a:solidFill>
                          <a:schemeClr val="bg1"/>
                        </a:solidFill>
                        <a:effectLst/>
                        <a:latin typeface="Cambria Math" panose="02040503050406030204" pitchFamily="18" charset="0"/>
                        <a:ea typeface="Cambria Math" panose="02040503050406030204" pitchFamily="18" charset="0"/>
                      </a:rPr>
                      <m:t>𝜇</m:t>
                    </m:r>
                    <m:r>
                      <a:rPr lang="en-CA" sz="2400" b="0" i="1" baseline="-25000" dirty="0" smtClean="0">
                        <a:solidFill>
                          <a:schemeClr val="bg1"/>
                        </a:solidFill>
                        <a:effectLst/>
                        <a:latin typeface="Cambria Math" panose="02040503050406030204" pitchFamily="18" charset="0"/>
                        <a:ea typeface="Cambria Math" panose="02040503050406030204" pitchFamily="18" charset="0"/>
                      </a:rPr>
                      <m:t>𝑥</m:t>
                    </m:r>
                    <m:r>
                      <a:rPr lang="en-CA" sz="2400" b="0" i="1" baseline="-25000" dirty="0" smtClean="0">
                        <a:solidFill>
                          <a:schemeClr val="bg1"/>
                        </a:solidFill>
                        <a:effectLst/>
                        <a:latin typeface="Cambria Math" panose="02040503050406030204" pitchFamily="18" charset="0"/>
                      </a:rPr>
                      <m:t> </m:t>
                    </m:r>
                  </m:oMath>
                </a14:m>
                <a:r>
                  <a:rPr lang="en-CA" b="0" dirty="0">
                    <a:solidFill>
                      <a:schemeClr val="bg1"/>
                    </a:solidFill>
                    <a:effectLst/>
                  </a:rPr>
                  <a:t> and </a:t>
                </a:r>
                <a14:m>
                  <m:oMath xmlns:m="http://schemas.openxmlformats.org/officeDocument/2006/math">
                    <m:r>
                      <a:rPr lang="en-CA" i="1" dirty="0">
                        <a:solidFill>
                          <a:schemeClr val="bg1"/>
                        </a:solidFill>
                        <a:latin typeface="Cambria Math" panose="02040503050406030204" pitchFamily="18" charset="0"/>
                        <a:ea typeface="Cambria Math" panose="02040503050406030204" pitchFamily="18" charset="0"/>
                      </a:rPr>
                      <m:t>𝜇</m:t>
                    </m:r>
                    <m:r>
                      <a:rPr lang="en-CA" b="0" i="1" baseline="-25000" dirty="0" smtClean="0">
                        <a:solidFill>
                          <a:schemeClr val="bg1"/>
                        </a:solidFill>
                        <a:latin typeface="Cambria Math" panose="02040503050406030204" pitchFamily="18" charset="0"/>
                        <a:ea typeface="Cambria Math" panose="02040503050406030204" pitchFamily="18" charset="0"/>
                      </a:rPr>
                      <m:t>𝑦</m:t>
                    </m:r>
                  </m:oMath>
                </a14:m>
                <a:r>
                  <a:rPr lang="en-CA" baseline="-25000" dirty="0">
                    <a:solidFill>
                      <a:schemeClr val="bg1"/>
                    </a:solidFill>
                  </a:rPr>
                  <a:t> </a:t>
                </a:r>
                <a:r>
                  <a:rPr lang="en-CA" b="0" dirty="0">
                    <a:solidFill>
                      <a:schemeClr val="bg1"/>
                    </a:solidFill>
                    <a:effectLst/>
                  </a:rPr>
                  <a:t>of the cluster center by:</a:t>
                </a:r>
              </a:p>
            </p:txBody>
          </p:sp>
        </mc:Choice>
        <mc:Fallback xmlns="">
          <p:sp>
            <p:nvSpPr>
              <p:cNvPr id="3" name="Content Placeholder 2">
                <a:extLst>
                  <a:ext uri="{FF2B5EF4-FFF2-40B4-BE49-F238E27FC236}">
                    <a16:creationId xmlns:a16="http://schemas.microsoft.com/office/drawing/2014/main" id="{890BDDAC-53A4-AB9B-DD5D-1943CC29CE21}"/>
                  </a:ext>
                </a:extLst>
              </p:cNvPr>
              <p:cNvSpPr>
                <a:spLocks noGrp="1" noRot="1" noChangeAspect="1" noMove="1" noResize="1" noEditPoints="1" noAdjustHandles="1" noChangeArrowheads="1" noChangeShapeType="1" noTextEdit="1"/>
              </p:cNvSpPr>
              <p:nvPr>
                <p:ph idx="1"/>
              </p:nvPr>
            </p:nvSpPr>
            <p:spPr>
              <a:xfrm>
                <a:off x="702128" y="1624327"/>
                <a:ext cx="10270672" cy="4351338"/>
              </a:xfrm>
              <a:blipFill>
                <a:blip r:embed="rId3"/>
                <a:stretch>
                  <a:fillRect l="-988" t="-2035" r="-49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4" name="Content Placeholder 7">
                <a:extLst>
                  <a:ext uri="{FF2B5EF4-FFF2-40B4-BE49-F238E27FC236}">
                    <a16:creationId xmlns:a16="http://schemas.microsoft.com/office/drawing/2014/main" id="{03F35CBA-5BB7-B6D6-8148-1B450D101C7A}"/>
                  </a:ext>
                </a:extLst>
              </p:cNvPr>
              <p:cNvGraphicFramePr>
                <a:graphicFrameLocks/>
              </p:cNvGraphicFramePr>
              <p:nvPr>
                <p:extLst>
                  <p:ext uri="{D42A27DB-BD31-4B8C-83A1-F6EECF244321}">
                    <p14:modId xmlns:p14="http://schemas.microsoft.com/office/powerpoint/2010/main" val="441681983"/>
                  </p:ext>
                </p:extLst>
              </p:nvPr>
            </p:nvGraphicFramePr>
            <p:xfrm>
              <a:off x="702128" y="3796345"/>
              <a:ext cx="3226544" cy="2286000"/>
            </p:xfrm>
            <a:graphic>
              <a:graphicData uri="http://schemas.openxmlformats.org/drawingml/2006/table">
                <a:tbl>
                  <a:tblPr firstRow="1" bandRow="1">
                    <a:tableStyleId>{C083E6E3-FA7D-4D7B-A595-EF9225AFEA82}</a:tableStyleId>
                  </a:tblPr>
                  <a:tblGrid>
                    <a:gridCol w="1877429">
                      <a:extLst>
                        <a:ext uri="{9D8B030D-6E8A-4147-A177-3AD203B41FA5}">
                          <a16:colId xmlns:a16="http://schemas.microsoft.com/office/drawing/2014/main" val="576912637"/>
                        </a:ext>
                      </a:extLst>
                    </a:gridCol>
                    <a:gridCol w="809469">
                      <a:extLst>
                        <a:ext uri="{9D8B030D-6E8A-4147-A177-3AD203B41FA5}">
                          <a16:colId xmlns:a16="http://schemas.microsoft.com/office/drawing/2014/main" val="23861919"/>
                        </a:ext>
                      </a:extLst>
                    </a:gridCol>
                    <a:gridCol w="539646">
                      <a:extLst>
                        <a:ext uri="{9D8B030D-6E8A-4147-A177-3AD203B41FA5}">
                          <a16:colId xmlns:a16="http://schemas.microsoft.com/office/drawing/2014/main" val="3731617711"/>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solidFill>
                                <a:schemeClr val="bg1"/>
                              </a:solidFill>
                            </a:rPr>
                            <a:t>observation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solidFill>
                                <a:schemeClr val="bg1"/>
                              </a:solidFill>
                            </a:rPr>
                            <a:t>x</a:t>
                          </a:r>
                        </a:p>
                      </a:txBody>
                      <a:tcPr/>
                    </a:tc>
                    <a:tc>
                      <a:txBody>
                        <a:bodyPr/>
                        <a:lstStyle/>
                        <a:p>
                          <a:r>
                            <a:rPr lang="en-US" sz="2400" b="0" dirty="0">
                              <a:solidFill>
                                <a:schemeClr val="bg1"/>
                              </a:solidFill>
                            </a:rPr>
                            <a:t>y</a:t>
                          </a:r>
                        </a:p>
                      </a:txBody>
                      <a:tcPr/>
                    </a:tc>
                    <a:extLst>
                      <a:ext uri="{0D108BD9-81ED-4DB2-BD59-A6C34878D82A}">
                        <a16:rowId xmlns:a16="http://schemas.microsoft.com/office/drawing/2014/main" val="2169096809"/>
                      </a:ext>
                    </a:extLst>
                  </a:tr>
                  <a:tr h="370840">
                    <a:tc>
                      <a:txBody>
                        <a:bodyPr/>
                        <a:lstStyle/>
                        <a:p>
                          <a14:m>
                            <m:oMathPara xmlns:m="http://schemas.openxmlformats.org/officeDocument/2006/math">
                              <m:oMathParaPr>
                                <m:jc m:val="centerGroup"/>
                              </m:oMathParaPr>
                              <m:oMath xmlns:m="http://schemas.openxmlformats.org/officeDocument/2006/math">
                                <m:r>
                                  <a:rPr lang="en-US" sz="2400" i="1" baseline="0" dirty="0" smtClean="0">
                                    <a:solidFill>
                                      <a:schemeClr val="bg1"/>
                                    </a:solidFill>
                                    <a:latin typeface="Cambria Math" panose="02040503050406030204" pitchFamily="18" charset="0"/>
                                  </a:rPr>
                                  <m:t>𝐴</m:t>
                                </m:r>
                              </m:oMath>
                            </m:oMathPara>
                          </a14:m>
                          <a:endParaRPr lang="en-US" sz="2400" baseline="0" dirty="0">
                            <a:solidFill>
                              <a:schemeClr val="bg1"/>
                            </a:solidFill>
                          </a:endParaRPr>
                        </a:p>
                      </a:txBody>
                      <a:tcPr>
                        <a:solidFill>
                          <a:schemeClr val="accent4">
                            <a:lumMod val="60000"/>
                            <a:lumOff val="40000"/>
                            <a:alpha val="20000"/>
                          </a:schemeClr>
                        </a:solidFill>
                      </a:tcPr>
                    </a:tc>
                    <a:tc>
                      <a:txBody>
                        <a:bodyPr/>
                        <a:lstStyle/>
                        <a:p>
                          <a14:m>
                            <m:oMath xmlns:m="http://schemas.openxmlformats.org/officeDocument/2006/math">
                              <m:r>
                                <a:rPr lang="en-CA" sz="2400" i="1" smtClean="0">
                                  <a:solidFill>
                                    <a:schemeClr val="bg1"/>
                                  </a:solidFill>
                                  <a:latin typeface="Cambria Math" panose="02040503050406030204" pitchFamily="18" charset="0"/>
                                  <a:ea typeface="Cambria Math" panose="02040503050406030204" pitchFamily="18" charset="0"/>
                                </a:rPr>
                                <m:t>𝑥</m:t>
                              </m:r>
                            </m:oMath>
                          </a14:m>
                          <a:r>
                            <a:rPr lang="en-US" sz="2400" baseline="-25000" dirty="0">
                              <a:solidFill>
                                <a:schemeClr val="bg1"/>
                              </a:solidFill>
                              <a:latin typeface="Cambria Math" panose="02040503050406030204" pitchFamily="18" charset="0"/>
                              <a:ea typeface="Cambria Math" panose="02040503050406030204" pitchFamily="18" charset="0"/>
                            </a:rPr>
                            <a:t>A</a:t>
                          </a:r>
                        </a:p>
                      </a:txBody>
                      <a:tcPr>
                        <a:solidFill>
                          <a:schemeClr val="accent4">
                            <a:lumMod val="60000"/>
                            <a:lumOff val="40000"/>
                            <a:alpha val="20000"/>
                          </a:schemeClr>
                        </a:solidFill>
                      </a:tcPr>
                    </a:tc>
                    <a:tc>
                      <a:txBody>
                        <a:bodyPr/>
                        <a:lstStyle/>
                        <a:p>
                          <a14:m>
                            <m:oMath xmlns:m="http://schemas.openxmlformats.org/officeDocument/2006/math">
                              <m:r>
                                <a:rPr lang="en-CA" sz="2400" b="0" i="1" smtClean="0">
                                  <a:solidFill>
                                    <a:schemeClr val="bg1"/>
                                  </a:solidFill>
                                  <a:latin typeface="Cambria Math" panose="02040503050406030204" pitchFamily="18" charset="0"/>
                                  <a:ea typeface="Cambria Math" panose="02040503050406030204" pitchFamily="18" charset="0"/>
                                </a:rPr>
                                <m:t>𝑦</m:t>
                              </m:r>
                            </m:oMath>
                          </a14:m>
                          <a:r>
                            <a:rPr lang="en-US" sz="2400" baseline="-25000" dirty="0">
                              <a:solidFill>
                                <a:schemeClr val="bg1"/>
                              </a:solidFill>
                              <a:latin typeface="Cambria Math" panose="02040503050406030204" pitchFamily="18" charset="0"/>
                              <a:ea typeface="Cambria Math" panose="02040503050406030204" pitchFamily="18" charset="0"/>
                            </a:rPr>
                            <a:t>A</a:t>
                          </a:r>
                        </a:p>
                      </a:txBody>
                      <a:tcPr>
                        <a:solidFill>
                          <a:schemeClr val="accent4">
                            <a:lumMod val="60000"/>
                            <a:lumOff val="40000"/>
                            <a:alpha val="20000"/>
                          </a:schemeClr>
                        </a:solidFill>
                      </a:tcPr>
                    </a:tc>
                    <a:extLst>
                      <a:ext uri="{0D108BD9-81ED-4DB2-BD59-A6C34878D82A}">
                        <a16:rowId xmlns:a16="http://schemas.microsoft.com/office/drawing/2014/main" val="3547854081"/>
                      </a:ext>
                    </a:extLst>
                  </a:tr>
                  <a:tr h="370840">
                    <a:tc>
                      <a:txBody>
                        <a:bodyPr/>
                        <a:lstStyle/>
                        <a:p>
                          <a14:m>
                            <m:oMathPara xmlns:m="http://schemas.openxmlformats.org/officeDocument/2006/math">
                              <m:oMathParaPr>
                                <m:jc m:val="centerGroup"/>
                              </m:oMathParaPr>
                              <m:oMath xmlns:m="http://schemas.openxmlformats.org/officeDocument/2006/math">
                                <m:r>
                                  <a:rPr lang="en-US" sz="2400" i="1" baseline="0" dirty="0" smtClean="0">
                                    <a:solidFill>
                                      <a:schemeClr val="bg1"/>
                                    </a:solidFill>
                                    <a:latin typeface="Cambria Math" panose="02040503050406030204" pitchFamily="18" charset="0"/>
                                  </a:rPr>
                                  <m:t>𝐵</m:t>
                                </m:r>
                              </m:oMath>
                            </m:oMathPara>
                          </a14:m>
                          <a:endParaRPr lang="en-US" sz="2400" baseline="0" dirty="0">
                            <a:solidFill>
                              <a:schemeClr val="bg1"/>
                            </a:solidFill>
                          </a:endParaRPr>
                        </a:p>
                      </a:txBody>
                      <a:tcPr>
                        <a:solidFill>
                          <a:schemeClr val="accent4">
                            <a:lumMod val="60000"/>
                            <a:lumOff val="40000"/>
                            <a:alpha val="20000"/>
                          </a:schemeClr>
                        </a:solidFill>
                      </a:tcPr>
                    </a:tc>
                    <a:tc>
                      <a:txBody>
                        <a:bodyPr/>
                        <a:lstStyle/>
                        <a:p>
                          <a14:m>
                            <m:oMath xmlns:m="http://schemas.openxmlformats.org/officeDocument/2006/math">
                              <m:r>
                                <a:rPr lang="en-CA" sz="2400" i="1" smtClean="0">
                                  <a:solidFill>
                                    <a:schemeClr val="bg1"/>
                                  </a:solidFill>
                                  <a:latin typeface="Cambria Math" panose="02040503050406030204" pitchFamily="18" charset="0"/>
                                  <a:ea typeface="Cambria Math" panose="02040503050406030204" pitchFamily="18" charset="0"/>
                                </a:rPr>
                                <m:t>𝑥</m:t>
                              </m:r>
                            </m:oMath>
                          </a14:m>
                          <a:r>
                            <a:rPr lang="en-US" sz="2400" baseline="-25000" dirty="0">
                              <a:solidFill>
                                <a:schemeClr val="bg1"/>
                              </a:solidFill>
                              <a:latin typeface="Cambria Math" panose="02040503050406030204" pitchFamily="18" charset="0"/>
                              <a:ea typeface="Cambria Math" panose="02040503050406030204" pitchFamily="18" charset="0"/>
                            </a:rPr>
                            <a:t>B</a:t>
                          </a:r>
                        </a:p>
                      </a:txBody>
                      <a:tcPr>
                        <a:solidFill>
                          <a:schemeClr val="accent4">
                            <a:lumMod val="60000"/>
                            <a:lumOff val="40000"/>
                            <a:alpha val="20000"/>
                          </a:schemeClr>
                        </a:solidFill>
                      </a:tcPr>
                    </a:tc>
                    <a:tc>
                      <a:txBody>
                        <a:bodyPr/>
                        <a:lstStyle/>
                        <a:p>
                          <a14:m>
                            <m:oMath xmlns:m="http://schemas.openxmlformats.org/officeDocument/2006/math">
                              <m:r>
                                <a:rPr lang="en-CA" sz="2400" b="0" i="1" smtClean="0">
                                  <a:solidFill>
                                    <a:schemeClr val="bg1"/>
                                  </a:solidFill>
                                  <a:latin typeface="Cambria Math" panose="02040503050406030204" pitchFamily="18" charset="0"/>
                                  <a:ea typeface="Cambria Math" panose="02040503050406030204" pitchFamily="18" charset="0"/>
                                </a:rPr>
                                <m:t>𝑦</m:t>
                              </m:r>
                            </m:oMath>
                          </a14:m>
                          <a:r>
                            <a:rPr lang="en-US" sz="2400" baseline="-25000" dirty="0">
                              <a:solidFill>
                                <a:schemeClr val="bg1"/>
                              </a:solidFill>
                              <a:latin typeface="Cambria Math" panose="02040503050406030204" pitchFamily="18" charset="0"/>
                              <a:ea typeface="Cambria Math" panose="02040503050406030204" pitchFamily="18" charset="0"/>
                            </a:rPr>
                            <a:t>B</a:t>
                          </a:r>
                        </a:p>
                      </a:txBody>
                      <a:tcPr>
                        <a:solidFill>
                          <a:schemeClr val="accent4">
                            <a:lumMod val="60000"/>
                            <a:lumOff val="40000"/>
                            <a:alpha val="20000"/>
                          </a:schemeClr>
                        </a:solidFill>
                      </a:tcPr>
                    </a:tc>
                    <a:extLst>
                      <a:ext uri="{0D108BD9-81ED-4DB2-BD59-A6C34878D82A}">
                        <a16:rowId xmlns:a16="http://schemas.microsoft.com/office/drawing/2014/main" val="755501835"/>
                      </a:ext>
                    </a:extLst>
                  </a:tr>
                  <a:tr h="370840">
                    <a:tc>
                      <a:txBody>
                        <a:bodyPr/>
                        <a:lstStyle/>
                        <a:p>
                          <a14:m>
                            <m:oMathPara xmlns:m="http://schemas.openxmlformats.org/officeDocument/2006/math">
                              <m:oMathParaPr>
                                <m:jc m:val="centerGroup"/>
                              </m:oMathParaPr>
                              <m:oMath xmlns:m="http://schemas.openxmlformats.org/officeDocument/2006/math">
                                <m:r>
                                  <a:rPr lang="en-US" sz="2400" i="1" baseline="0" dirty="0" smtClean="0">
                                    <a:solidFill>
                                      <a:schemeClr val="bg1"/>
                                    </a:solidFill>
                                    <a:latin typeface="Cambria Math" panose="02040503050406030204" pitchFamily="18" charset="0"/>
                                  </a:rPr>
                                  <m:t>𝐶</m:t>
                                </m:r>
                              </m:oMath>
                            </m:oMathPara>
                          </a14:m>
                          <a:endParaRPr lang="en-US" sz="2400" baseline="0" dirty="0">
                            <a:solidFill>
                              <a:schemeClr val="bg1"/>
                            </a:solidFill>
                          </a:endParaRPr>
                        </a:p>
                      </a:txBody>
                      <a:tcPr>
                        <a:solidFill>
                          <a:schemeClr val="accent4">
                            <a:lumMod val="60000"/>
                            <a:lumOff val="40000"/>
                            <a:alpha val="20000"/>
                          </a:schemeClr>
                        </a:solidFill>
                      </a:tcPr>
                    </a:tc>
                    <a:tc>
                      <a:txBody>
                        <a:bodyPr/>
                        <a:lstStyle/>
                        <a:p>
                          <a14:m>
                            <m:oMath xmlns:m="http://schemas.openxmlformats.org/officeDocument/2006/math">
                              <m:r>
                                <a:rPr lang="en-CA" sz="2400" i="1" smtClean="0">
                                  <a:solidFill>
                                    <a:schemeClr val="bg1"/>
                                  </a:solidFill>
                                  <a:latin typeface="Cambria Math" panose="02040503050406030204" pitchFamily="18" charset="0"/>
                                  <a:ea typeface="Cambria Math" panose="02040503050406030204" pitchFamily="18" charset="0"/>
                                </a:rPr>
                                <m:t>𝑥</m:t>
                              </m:r>
                            </m:oMath>
                          </a14:m>
                          <a:r>
                            <a:rPr lang="en-US" sz="2400" baseline="-25000" dirty="0">
                              <a:solidFill>
                                <a:schemeClr val="bg1"/>
                              </a:solidFill>
                              <a:latin typeface="Cambria Math" panose="02040503050406030204" pitchFamily="18" charset="0"/>
                              <a:ea typeface="Cambria Math" panose="02040503050406030204" pitchFamily="18" charset="0"/>
                            </a:rPr>
                            <a:t>C</a:t>
                          </a:r>
                        </a:p>
                      </a:txBody>
                      <a:tcPr>
                        <a:solidFill>
                          <a:schemeClr val="accent4">
                            <a:lumMod val="60000"/>
                            <a:lumOff val="40000"/>
                            <a:alpha val="20000"/>
                          </a:schemeClr>
                        </a:solidFill>
                      </a:tcPr>
                    </a:tc>
                    <a:tc>
                      <a:txBody>
                        <a:bodyPr/>
                        <a:lstStyle/>
                        <a:p>
                          <a14:m>
                            <m:oMath xmlns:m="http://schemas.openxmlformats.org/officeDocument/2006/math">
                              <m:r>
                                <a:rPr lang="en-CA" sz="2400" b="0" i="1" smtClean="0">
                                  <a:solidFill>
                                    <a:schemeClr val="bg1"/>
                                  </a:solidFill>
                                  <a:latin typeface="Cambria Math" panose="02040503050406030204" pitchFamily="18" charset="0"/>
                                  <a:ea typeface="Cambria Math" panose="02040503050406030204" pitchFamily="18" charset="0"/>
                                </a:rPr>
                                <m:t>𝑦</m:t>
                              </m:r>
                            </m:oMath>
                          </a14:m>
                          <a:r>
                            <a:rPr lang="en-US" sz="2400" baseline="-25000" dirty="0">
                              <a:solidFill>
                                <a:schemeClr val="bg1"/>
                              </a:solidFill>
                              <a:latin typeface="Cambria Math" panose="02040503050406030204" pitchFamily="18" charset="0"/>
                              <a:ea typeface="Cambria Math" panose="02040503050406030204" pitchFamily="18" charset="0"/>
                            </a:rPr>
                            <a:t>C</a:t>
                          </a:r>
                        </a:p>
                      </a:txBody>
                      <a:tcPr>
                        <a:solidFill>
                          <a:schemeClr val="accent4">
                            <a:lumMod val="60000"/>
                            <a:lumOff val="40000"/>
                            <a:alpha val="20000"/>
                          </a:schemeClr>
                        </a:solidFill>
                      </a:tcPr>
                    </a:tc>
                    <a:extLst>
                      <a:ext uri="{0D108BD9-81ED-4DB2-BD59-A6C34878D82A}">
                        <a16:rowId xmlns:a16="http://schemas.microsoft.com/office/drawing/2014/main" val="2365720437"/>
                      </a:ext>
                    </a:extLst>
                  </a:tr>
                  <a:tr h="370840">
                    <a:tc>
                      <a:txBody>
                        <a:bodyPr/>
                        <a:lstStyle/>
                        <a:p>
                          <a14:m>
                            <m:oMathPara xmlns:m="http://schemas.openxmlformats.org/officeDocument/2006/math">
                              <m:oMathParaPr>
                                <m:jc m:val="centerGroup"/>
                              </m:oMathParaPr>
                              <m:oMath xmlns:m="http://schemas.openxmlformats.org/officeDocument/2006/math">
                                <m:r>
                                  <a:rPr lang="en-US" sz="2400" i="1" baseline="0" dirty="0" smtClean="0">
                                    <a:solidFill>
                                      <a:schemeClr val="bg1"/>
                                    </a:solidFill>
                                    <a:latin typeface="Cambria Math" panose="02040503050406030204" pitchFamily="18" charset="0"/>
                                  </a:rPr>
                                  <m:t>𝐷</m:t>
                                </m:r>
                              </m:oMath>
                            </m:oMathPara>
                          </a14:m>
                          <a:endParaRPr lang="en-US" sz="2400" baseline="0" dirty="0">
                            <a:solidFill>
                              <a:schemeClr val="bg1"/>
                            </a:solidFill>
                          </a:endParaRPr>
                        </a:p>
                      </a:txBody>
                      <a:tcPr>
                        <a:solidFill>
                          <a:schemeClr val="accent4">
                            <a:lumMod val="60000"/>
                            <a:lumOff val="40000"/>
                            <a:alpha val="20000"/>
                          </a:schemeClr>
                        </a:solidFill>
                      </a:tcPr>
                    </a:tc>
                    <a:tc>
                      <a:txBody>
                        <a:bodyPr/>
                        <a:lstStyle/>
                        <a:p>
                          <a14:m>
                            <m:oMath xmlns:m="http://schemas.openxmlformats.org/officeDocument/2006/math">
                              <m:r>
                                <a:rPr lang="en-CA" sz="2400" i="1" smtClean="0">
                                  <a:solidFill>
                                    <a:schemeClr val="bg1"/>
                                  </a:solidFill>
                                  <a:latin typeface="Cambria Math" panose="02040503050406030204" pitchFamily="18" charset="0"/>
                                  <a:ea typeface="Cambria Math" panose="02040503050406030204" pitchFamily="18" charset="0"/>
                                </a:rPr>
                                <m:t>𝑥</m:t>
                              </m:r>
                            </m:oMath>
                          </a14:m>
                          <a:r>
                            <a:rPr lang="en-US" sz="2400" baseline="-25000" dirty="0">
                              <a:solidFill>
                                <a:schemeClr val="bg1"/>
                              </a:solidFill>
                              <a:latin typeface="Cambria Math" panose="02040503050406030204" pitchFamily="18" charset="0"/>
                              <a:ea typeface="Cambria Math" panose="02040503050406030204" pitchFamily="18" charset="0"/>
                            </a:rPr>
                            <a:t>D</a:t>
                          </a:r>
                        </a:p>
                      </a:txBody>
                      <a:tcPr>
                        <a:solidFill>
                          <a:schemeClr val="accent4">
                            <a:lumMod val="60000"/>
                            <a:lumOff val="40000"/>
                            <a:alpha val="20000"/>
                          </a:schemeClr>
                        </a:solidFill>
                      </a:tcPr>
                    </a:tc>
                    <a:tc>
                      <a:txBody>
                        <a:bodyPr/>
                        <a:lstStyle/>
                        <a:p>
                          <a14:m>
                            <m:oMath xmlns:m="http://schemas.openxmlformats.org/officeDocument/2006/math">
                              <m:r>
                                <a:rPr lang="en-CA" sz="2400" b="0" i="1" smtClean="0">
                                  <a:solidFill>
                                    <a:schemeClr val="bg1"/>
                                  </a:solidFill>
                                  <a:latin typeface="Cambria Math" panose="02040503050406030204" pitchFamily="18" charset="0"/>
                                  <a:ea typeface="Cambria Math" panose="02040503050406030204" pitchFamily="18" charset="0"/>
                                </a:rPr>
                                <m:t>𝑦</m:t>
                              </m:r>
                            </m:oMath>
                          </a14:m>
                          <a:r>
                            <a:rPr lang="en-US" sz="2400" baseline="-25000" dirty="0">
                              <a:solidFill>
                                <a:schemeClr val="bg1"/>
                              </a:solidFill>
                              <a:latin typeface="Cambria Math" panose="02040503050406030204" pitchFamily="18" charset="0"/>
                              <a:ea typeface="Cambria Math" panose="02040503050406030204" pitchFamily="18" charset="0"/>
                            </a:rPr>
                            <a:t>D</a:t>
                          </a:r>
                        </a:p>
                      </a:txBody>
                      <a:tcPr>
                        <a:solidFill>
                          <a:schemeClr val="accent4">
                            <a:lumMod val="60000"/>
                            <a:lumOff val="40000"/>
                            <a:alpha val="20000"/>
                          </a:schemeClr>
                        </a:solidFill>
                      </a:tcPr>
                    </a:tc>
                    <a:extLst>
                      <a:ext uri="{0D108BD9-81ED-4DB2-BD59-A6C34878D82A}">
                        <a16:rowId xmlns:a16="http://schemas.microsoft.com/office/drawing/2014/main" val="3799676306"/>
                      </a:ext>
                    </a:extLst>
                  </a:tr>
                </a:tbl>
              </a:graphicData>
            </a:graphic>
          </p:graphicFrame>
        </mc:Choice>
        <mc:Fallback>
          <p:graphicFrame>
            <p:nvGraphicFramePr>
              <p:cNvPr id="4" name="Content Placeholder 7">
                <a:extLst>
                  <a:ext uri="{FF2B5EF4-FFF2-40B4-BE49-F238E27FC236}">
                    <a16:creationId xmlns:a16="http://schemas.microsoft.com/office/drawing/2014/main" id="{03F35CBA-5BB7-B6D6-8148-1B450D101C7A}"/>
                  </a:ext>
                </a:extLst>
              </p:cNvPr>
              <p:cNvGraphicFramePr>
                <a:graphicFrameLocks/>
              </p:cNvGraphicFramePr>
              <p:nvPr>
                <p:extLst>
                  <p:ext uri="{D42A27DB-BD31-4B8C-83A1-F6EECF244321}">
                    <p14:modId xmlns:p14="http://schemas.microsoft.com/office/powerpoint/2010/main" val="441681983"/>
                  </p:ext>
                </p:extLst>
              </p:nvPr>
            </p:nvGraphicFramePr>
            <p:xfrm>
              <a:off x="702128" y="3796345"/>
              <a:ext cx="3226544" cy="2286000"/>
            </p:xfrm>
            <a:graphic>
              <a:graphicData uri="http://schemas.openxmlformats.org/drawingml/2006/table">
                <a:tbl>
                  <a:tblPr firstRow="1" bandRow="1">
                    <a:tableStyleId>{C083E6E3-FA7D-4D7B-A595-EF9225AFEA82}</a:tableStyleId>
                  </a:tblPr>
                  <a:tblGrid>
                    <a:gridCol w="1877429">
                      <a:extLst>
                        <a:ext uri="{9D8B030D-6E8A-4147-A177-3AD203B41FA5}">
                          <a16:colId xmlns:a16="http://schemas.microsoft.com/office/drawing/2014/main" val="576912637"/>
                        </a:ext>
                      </a:extLst>
                    </a:gridCol>
                    <a:gridCol w="809469">
                      <a:extLst>
                        <a:ext uri="{9D8B030D-6E8A-4147-A177-3AD203B41FA5}">
                          <a16:colId xmlns:a16="http://schemas.microsoft.com/office/drawing/2014/main" val="23861919"/>
                        </a:ext>
                      </a:extLst>
                    </a:gridCol>
                    <a:gridCol w="539646">
                      <a:extLst>
                        <a:ext uri="{9D8B030D-6E8A-4147-A177-3AD203B41FA5}">
                          <a16:colId xmlns:a16="http://schemas.microsoft.com/office/drawing/2014/main" val="3731617711"/>
                        </a:ext>
                      </a:extLst>
                    </a:gridCol>
                  </a:tblGrid>
                  <a:tr h="457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solidFill>
                                <a:schemeClr val="bg1"/>
                              </a:solidFill>
                            </a:rPr>
                            <a:t>observation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solidFill>
                                <a:schemeClr val="bg1"/>
                              </a:solidFill>
                            </a:rPr>
                            <a:t>x</a:t>
                          </a:r>
                        </a:p>
                      </a:txBody>
                      <a:tcPr/>
                    </a:tc>
                    <a:tc>
                      <a:txBody>
                        <a:bodyPr/>
                        <a:lstStyle/>
                        <a:p>
                          <a:r>
                            <a:rPr lang="en-US" sz="2400" b="0" dirty="0">
                              <a:solidFill>
                                <a:schemeClr val="bg1"/>
                              </a:solidFill>
                            </a:rPr>
                            <a:t>y</a:t>
                          </a:r>
                        </a:p>
                      </a:txBody>
                      <a:tcPr/>
                    </a:tc>
                    <a:extLst>
                      <a:ext uri="{0D108BD9-81ED-4DB2-BD59-A6C34878D82A}">
                        <a16:rowId xmlns:a16="http://schemas.microsoft.com/office/drawing/2014/main" val="2169096809"/>
                      </a:ext>
                    </a:extLst>
                  </a:tr>
                  <a:tr h="457200">
                    <a:tc>
                      <a:txBody>
                        <a:bodyPr/>
                        <a:lstStyle/>
                        <a:p>
                          <a:endParaRPr lang="en-US"/>
                        </a:p>
                      </a:txBody>
                      <a:tcPr>
                        <a:blipFill>
                          <a:blip r:embed="rId4"/>
                          <a:stretch>
                            <a:fillRect t="-108333" r="-72973" b="-330556"/>
                          </a:stretch>
                        </a:blipFill>
                      </a:tcPr>
                    </a:tc>
                    <a:tc>
                      <a:txBody>
                        <a:bodyPr/>
                        <a:lstStyle/>
                        <a:p>
                          <a:endParaRPr lang="en-US"/>
                        </a:p>
                      </a:txBody>
                      <a:tcPr>
                        <a:blipFill>
                          <a:blip r:embed="rId4"/>
                          <a:stretch>
                            <a:fillRect l="-231250" t="-108333" r="-68750" b="-330556"/>
                          </a:stretch>
                        </a:blipFill>
                      </a:tcPr>
                    </a:tc>
                    <a:tc>
                      <a:txBody>
                        <a:bodyPr/>
                        <a:lstStyle/>
                        <a:p>
                          <a:endParaRPr lang="en-US"/>
                        </a:p>
                      </a:txBody>
                      <a:tcPr>
                        <a:blipFill>
                          <a:blip r:embed="rId4"/>
                          <a:stretch>
                            <a:fillRect l="-493023" t="-108333" r="-2326" b="-330556"/>
                          </a:stretch>
                        </a:blipFill>
                      </a:tcPr>
                    </a:tc>
                    <a:extLst>
                      <a:ext uri="{0D108BD9-81ED-4DB2-BD59-A6C34878D82A}">
                        <a16:rowId xmlns:a16="http://schemas.microsoft.com/office/drawing/2014/main" val="3547854081"/>
                      </a:ext>
                    </a:extLst>
                  </a:tr>
                  <a:tr h="457200">
                    <a:tc>
                      <a:txBody>
                        <a:bodyPr/>
                        <a:lstStyle/>
                        <a:p>
                          <a:endParaRPr lang="en-US"/>
                        </a:p>
                      </a:txBody>
                      <a:tcPr>
                        <a:blipFill>
                          <a:blip r:embed="rId4"/>
                          <a:stretch>
                            <a:fillRect t="-202703" r="-72973" b="-221622"/>
                          </a:stretch>
                        </a:blipFill>
                      </a:tcPr>
                    </a:tc>
                    <a:tc>
                      <a:txBody>
                        <a:bodyPr/>
                        <a:lstStyle/>
                        <a:p>
                          <a:endParaRPr lang="en-US"/>
                        </a:p>
                      </a:txBody>
                      <a:tcPr>
                        <a:blipFill>
                          <a:blip r:embed="rId4"/>
                          <a:stretch>
                            <a:fillRect l="-231250" t="-202703" r="-68750" b="-221622"/>
                          </a:stretch>
                        </a:blipFill>
                      </a:tcPr>
                    </a:tc>
                    <a:tc>
                      <a:txBody>
                        <a:bodyPr/>
                        <a:lstStyle/>
                        <a:p>
                          <a:endParaRPr lang="en-US"/>
                        </a:p>
                      </a:txBody>
                      <a:tcPr>
                        <a:blipFill>
                          <a:blip r:embed="rId4"/>
                          <a:stretch>
                            <a:fillRect l="-493023" t="-202703" r="-2326" b="-221622"/>
                          </a:stretch>
                        </a:blipFill>
                      </a:tcPr>
                    </a:tc>
                    <a:extLst>
                      <a:ext uri="{0D108BD9-81ED-4DB2-BD59-A6C34878D82A}">
                        <a16:rowId xmlns:a16="http://schemas.microsoft.com/office/drawing/2014/main" val="755501835"/>
                      </a:ext>
                    </a:extLst>
                  </a:tr>
                  <a:tr h="457200">
                    <a:tc>
                      <a:txBody>
                        <a:bodyPr/>
                        <a:lstStyle/>
                        <a:p>
                          <a:endParaRPr lang="en-US"/>
                        </a:p>
                      </a:txBody>
                      <a:tcPr>
                        <a:blipFill>
                          <a:blip r:embed="rId4"/>
                          <a:stretch>
                            <a:fillRect t="-311111" r="-72973" b="-127778"/>
                          </a:stretch>
                        </a:blipFill>
                      </a:tcPr>
                    </a:tc>
                    <a:tc>
                      <a:txBody>
                        <a:bodyPr/>
                        <a:lstStyle/>
                        <a:p>
                          <a:endParaRPr lang="en-US"/>
                        </a:p>
                      </a:txBody>
                      <a:tcPr>
                        <a:blipFill>
                          <a:blip r:embed="rId4"/>
                          <a:stretch>
                            <a:fillRect l="-231250" t="-311111" r="-68750" b="-127778"/>
                          </a:stretch>
                        </a:blipFill>
                      </a:tcPr>
                    </a:tc>
                    <a:tc>
                      <a:txBody>
                        <a:bodyPr/>
                        <a:lstStyle/>
                        <a:p>
                          <a:endParaRPr lang="en-US"/>
                        </a:p>
                      </a:txBody>
                      <a:tcPr>
                        <a:blipFill>
                          <a:blip r:embed="rId4"/>
                          <a:stretch>
                            <a:fillRect l="-493023" t="-311111" r="-2326" b="-127778"/>
                          </a:stretch>
                        </a:blipFill>
                      </a:tcPr>
                    </a:tc>
                    <a:extLst>
                      <a:ext uri="{0D108BD9-81ED-4DB2-BD59-A6C34878D82A}">
                        <a16:rowId xmlns:a16="http://schemas.microsoft.com/office/drawing/2014/main" val="2365720437"/>
                      </a:ext>
                    </a:extLst>
                  </a:tr>
                  <a:tr h="457200">
                    <a:tc>
                      <a:txBody>
                        <a:bodyPr/>
                        <a:lstStyle/>
                        <a:p>
                          <a:endParaRPr lang="en-US"/>
                        </a:p>
                      </a:txBody>
                      <a:tcPr>
                        <a:blipFill>
                          <a:blip r:embed="rId4"/>
                          <a:stretch>
                            <a:fillRect t="-411111" r="-72973" b="-27778"/>
                          </a:stretch>
                        </a:blipFill>
                      </a:tcPr>
                    </a:tc>
                    <a:tc>
                      <a:txBody>
                        <a:bodyPr/>
                        <a:lstStyle/>
                        <a:p>
                          <a:endParaRPr lang="en-US"/>
                        </a:p>
                      </a:txBody>
                      <a:tcPr>
                        <a:blipFill>
                          <a:blip r:embed="rId4"/>
                          <a:stretch>
                            <a:fillRect l="-231250" t="-411111" r="-68750" b="-27778"/>
                          </a:stretch>
                        </a:blipFill>
                      </a:tcPr>
                    </a:tc>
                    <a:tc>
                      <a:txBody>
                        <a:bodyPr/>
                        <a:lstStyle/>
                        <a:p>
                          <a:endParaRPr lang="en-US"/>
                        </a:p>
                      </a:txBody>
                      <a:tcPr>
                        <a:blipFill>
                          <a:blip r:embed="rId4"/>
                          <a:stretch>
                            <a:fillRect l="-493023" t="-411111" r="-2326" b="-27778"/>
                          </a:stretch>
                        </a:blipFill>
                      </a:tcPr>
                    </a:tc>
                    <a:extLst>
                      <a:ext uri="{0D108BD9-81ED-4DB2-BD59-A6C34878D82A}">
                        <a16:rowId xmlns:a16="http://schemas.microsoft.com/office/drawing/2014/main" val="3799676306"/>
                      </a:ext>
                    </a:extLst>
                  </a:tr>
                </a:tbl>
              </a:graphicData>
            </a:graphic>
          </p:graphicFrame>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FD4C2E25-E119-9AE1-87C0-190965AA5E4D}"/>
                  </a:ext>
                </a:extLst>
              </p:cNvPr>
              <p:cNvSpPr txBox="1"/>
              <p:nvPr/>
            </p:nvSpPr>
            <p:spPr>
              <a:xfrm>
                <a:off x="4354644" y="4545792"/>
                <a:ext cx="3522688" cy="704295"/>
              </a:xfrm>
              <a:prstGeom prst="rect">
                <a:avLst/>
              </a:prstGeom>
              <a:noFill/>
            </p:spPr>
            <p:txBody>
              <a:bodyPr wrap="square" rtlCol="0">
                <a:spAutoFit/>
              </a:bodyPr>
              <a:lstStyle/>
              <a:p>
                <a14:m>
                  <m:oMath xmlns:m="http://schemas.openxmlformats.org/officeDocument/2006/math">
                    <m:r>
                      <a:rPr lang="en-CA" sz="2800" b="0" i="1" dirty="0" smtClean="0">
                        <a:solidFill>
                          <a:schemeClr val="bg1"/>
                        </a:solidFill>
                        <a:effectLst/>
                        <a:latin typeface="Cambria Math" panose="02040503050406030204" pitchFamily="18" charset="0"/>
                        <a:ea typeface="Cambria Math" panose="02040503050406030204" pitchFamily="18" charset="0"/>
                      </a:rPr>
                      <m:t>𝜇</m:t>
                    </m:r>
                    <m:r>
                      <a:rPr lang="en-CA" sz="2800" b="0" i="1" baseline="-25000" dirty="0" smtClean="0">
                        <a:solidFill>
                          <a:schemeClr val="bg1"/>
                        </a:solidFill>
                        <a:effectLst/>
                        <a:latin typeface="Cambria Math" panose="02040503050406030204" pitchFamily="18" charset="0"/>
                        <a:ea typeface="Cambria Math" panose="02040503050406030204" pitchFamily="18" charset="0"/>
                      </a:rPr>
                      <m:t>𝑥</m:t>
                    </m:r>
                    <m:r>
                      <a:rPr lang="en-CA" sz="2800" b="0" i="1" baseline="-25000" dirty="0" smtClean="0">
                        <a:solidFill>
                          <a:schemeClr val="bg1"/>
                        </a:solidFill>
                        <a:effectLst/>
                        <a:latin typeface="Cambria Math" panose="02040503050406030204" pitchFamily="18" charset="0"/>
                      </a:rPr>
                      <m:t> </m:t>
                    </m:r>
                  </m:oMath>
                </a14:m>
                <a:r>
                  <a:rPr lang="en-CA" sz="2800" b="0" dirty="0">
                    <a:solidFill>
                      <a:schemeClr val="bg1"/>
                    </a:solidFill>
                    <a:effectLst/>
                  </a:rPr>
                  <a:t> = </a:t>
                </a:r>
                <a14:m>
                  <m:oMath xmlns:m="http://schemas.openxmlformats.org/officeDocument/2006/math">
                    <m:f>
                      <m:fPr>
                        <m:ctrlPr>
                          <a:rPr lang="en-CA" sz="2800" b="0" i="1" smtClean="0">
                            <a:solidFill>
                              <a:schemeClr val="bg1"/>
                            </a:solidFill>
                            <a:effectLst/>
                            <a:latin typeface="Cambria Math" panose="02040503050406030204" pitchFamily="18" charset="0"/>
                          </a:rPr>
                        </m:ctrlPr>
                      </m:fPr>
                      <m:num>
                        <m:r>
                          <a:rPr lang="en-CA" sz="2800" i="1">
                            <a:solidFill>
                              <a:schemeClr val="bg1"/>
                            </a:solidFill>
                            <a:latin typeface="Cambria Math" panose="02040503050406030204" pitchFamily="18" charset="0"/>
                          </a:rPr>
                          <m:t>𝑥</m:t>
                        </m:r>
                        <m:r>
                          <a:rPr lang="en-CA" sz="2800" b="0" i="1" baseline="-25000" smtClean="0">
                            <a:solidFill>
                              <a:schemeClr val="bg1"/>
                            </a:solidFill>
                            <a:latin typeface="Cambria Math" panose="02040503050406030204" pitchFamily="18" charset="0"/>
                          </a:rPr>
                          <m:t>𝐴</m:t>
                        </m:r>
                        <m:r>
                          <a:rPr lang="en-CA" sz="2800" i="1">
                            <a:solidFill>
                              <a:schemeClr val="bg1"/>
                            </a:solidFill>
                            <a:latin typeface="Cambria Math" panose="02040503050406030204" pitchFamily="18" charset="0"/>
                          </a:rPr>
                          <m:t>+</m:t>
                        </m:r>
                        <m:r>
                          <a:rPr lang="en-CA" sz="2800" i="1">
                            <a:solidFill>
                              <a:schemeClr val="bg1"/>
                            </a:solidFill>
                            <a:latin typeface="Cambria Math" panose="02040503050406030204" pitchFamily="18" charset="0"/>
                          </a:rPr>
                          <m:t>𝑥𝐵</m:t>
                        </m:r>
                        <m:r>
                          <a:rPr lang="en-CA" sz="2800" i="1">
                            <a:solidFill>
                              <a:schemeClr val="bg1"/>
                            </a:solidFill>
                            <a:latin typeface="Cambria Math" panose="02040503050406030204" pitchFamily="18" charset="0"/>
                          </a:rPr>
                          <m:t>+</m:t>
                        </m:r>
                        <m:r>
                          <a:rPr lang="en-CA" sz="2800" i="1">
                            <a:solidFill>
                              <a:schemeClr val="bg1"/>
                            </a:solidFill>
                            <a:latin typeface="Cambria Math" panose="02040503050406030204" pitchFamily="18" charset="0"/>
                          </a:rPr>
                          <m:t>𝑥𝐶</m:t>
                        </m:r>
                        <m:r>
                          <a:rPr lang="en-CA" sz="2800" i="1">
                            <a:solidFill>
                              <a:schemeClr val="bg1"/>
                            </a:solidFill>
                            <a:latin typeface="Cambria Math" panose="02040503050406030204" pitchFamily="18" charset="0"/>
                          </a:rPr>
                          <m:t>+</m:t>
                        </m:r>
                        <m:r>
                          <a:rPr lang="en-CA" sz="2800" i="1">
                            <a:solidFill>
                              <a:schemeClr val="bg1"/>
                            </a:solidFill>
                            <a:latin typeface="Cambria Math" panose="02040503050406030204" pitchFamily="18" charset="0"/>
                          </a:rPr>
                          <m:t>𝑥𝐷</m:t>
                        </m:r>
                      </m:num>
                      <m:den>
                        <m:r>
                          <a:rPr lang="en-CA" sz="2800" b="0" i="1" smtClean="0">
                            <a:solidFill>
                              <a:schemeClr val="bg1"/>
                            </a:solidFill>
                            <a:effectLst/>
                            <a:latin typeface="Cambria Math" panose="02040503050406030204" pitchFamily="18" charset="0"/>
                          </a:rPr>
                          <m:t>𝑛</m:t>
                        </m:r>
                      </m:den>
                    </m:f>
                  </m:oMath>
                </a14:m>
                <a:endParaRPr lang="en-US" sz="2800" dirty="0"/>
              </a:p>
            </p:txBody>
          </p:sp>
        </mc:Choice>
        <mc:Fallback>
          <p:sp>
            <p:nvSpPr>
              <p:cNvPr id="5" name="TextBox 4">
                <a:extLst>
                  <a:ext uri="{FF2B5EF4-FFF2-40B4-BE49-F238E27FC236}">
                    <a16:creationId xmlns:a16="http://schemas.microsoft.com/office/drawing/2014/main" id="{FD4C2E25-E119-9AE1-87C0-190965AA5E4D}"/>
                  </a:ext>
                </a:extLst>
              </p:cNvPr>
              <p:cNvSpPr txBox="1">
                <a:spLocks noRot="1" noChangeAspect="1" noMove="1" noResize="1" noEditPoints="1" noAdjustHandles="1" noChangeArrowheads="1" noChangeShapeType="1" noTextEdit="1"/>
              </p:cNvSpPr>
              <p:nvPr/>
            </p:nvSpPr>
            <p:spPr>
              <a:xfrm>
                <a:off x="4354644" y="4545792"/>
                <a:ext cx="3522688" cy="704295"/>
              </a:xfrm>
              <a:prstGeom prst="rect">
                <a:avLst/>
              </a:prstGeom>
              <a:blipFill>
                <a:blip r:embed="rId5"/>
                <a:stretch>
                  <a:fillRect l="-717"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6E08122-7F64-6761-2D83-1FA3E4EAE156}"/>
                  </a:ext>
                </a:extLst>
              </p:cNvPr>
              <p:cNvSpPr txBox="1"/>
              <p:nvPr/>
            </p:nvSpPr>
            <p:spPr>
              <a:xfrm>
                <a:off x="8121546" y="4545792"/>
                <a:ext cx="3522688" cy="687881"/>
              </a:xfrm>
              <a:prstGeom prst="rect">
                <a:avLst/>
              </a:prstGeom>
              <a:noFill/>
            </p:spPr>
            <p:txBody>
              <a:bodyPr wrap="square" rtlCol="0">
                <a:spAutoFit/>
              </a:bodyPr>
              <a:lstStyle/>
              <a:p>
                <a14:m>
                  <m:oMath xmlns:m="http://schemas.openxmlformats.org/officeDocument/2006/math">
                    <m:r>
                      <a:rPr lang="en-CA" sz="2800" i="1" dirty="0" smtClean="0">
                        <a:solidFill>
                          <a:schemeClr val="bg1"/>
                        </a:solidFill>
                        <a:latin typeface="Cambria Math" panose="02040503050406030204" pitchFamily="18" charset="0"/>
                        <a:ea typeface="Cambria Math" panose="02040503050406030204" pitchFamily="18" charset="0"/>
                      </a:rPr>
                      <m:t>𝜇</m:t>
                    </m:r>
                    <m:r>
                      <a:rPr lang="en-CA" sz="2800" b="0" i="1" baseline="-25000" dirty="0" smtClean="0">
                        <a:solidFill>
                          <a:schemeClr val="bg1"/>
                        </a:solidFill>
                        <a:latin typeface="Cambria Math" panose="02040503050406030204" pitchFamily="18" charset="0"/>
                        <a:ea typeface="Cambria Math" panose="02040503050406030204" pitchFamily="18" charset="0"/>
                      </a:rPr>
                      <m:t>𝑦</m:t>
                    </m:r>
                  </m:oMath>
                </a14:m>
                <a:r>
                  <a:rPr lang="en-CA" sz="2800" b="0" dirty="0">
                    <a:solidFill>
                      <a:schemeClr val="bg1"/>
                    </a:solidFill>
                    <a:effectLst/>
                  </a:rPr>
                  <a:t> = </a:t>
                </a:r>
                <a14:m>
                  <m:oMath xmlns:m="http://schemas.openxmlformats.org/officeDocument/2006/math">
                    <m:f>
                      <m:fPr>
                        <m:ctrlPr>
                          <a:rPr lang="en-CA" sz="2800" b="0" i="1" smtClean="0">
                            <a:solidFill>
                              <a:schemeClr val="bg1"/>
                            </a:solidFill>
                            <a:effectLst/>
                            <a:latin typeface="Cambria Math" panose="02040503050406030204" pitchFamily="18" charset="0"/>
                          </a:rPr>
                        </m:ctrlPr>
                      </m:fPr>
                      <m:num>
                        <m:r>
                          <a:rPr lang="en-CA" sz="2800" b="0" i="1" smtClean="0">
                            <a:solidFill>
                              <a:schemeClr val="bg1"/>
                            </a:solidFill>
                            <a:effectLst/>
                            <a:latin typeface="Cambria Math" panose="02040503050406030204" pitchFamily="18" charset="0"/>
                          </a:rPr>
                          <m:t>𝑦</m:t>
                        </m:r>
                        <m:r>
                          <a:rPr lang="en-CA" sz="2800" b="0" i="1" baseline="-25000" smtClean="0">
                            <a:solidFill>
                              <a:schemeClr val="bg1"/>
                            </a:solidFill>
                            <a:latin typeface="Cambria Math" panose="02040503050406030204" pitchFamily="18" charset="0"/>
                          </a:rPr>
                          <m:t>𝐴</m:t>
                        </m:r>
                        <m:r>
                          <a:rPr lang="en-CA" sz="2800" i="1">
                            <a:solidFill>
                              <a:schemeClr val="bg1"/>
                            </a:solidFill>
                            <a:latin typeface="Cambria Math" panose="02040503050406030204" pitchFamily="18" charset="0"/>
                          </a:rPr>
                          <m:t>+</m:t>
                        </m:r>
                        <m:r>
                          <a:rPr lang="en-CA" sz="2800" b="0" i="1" smtClean="0">
                            <a:solidFill>
                              <a:schemeClr val="bg1"/>
                            </a:solidFill>
                            <a:latin typeface="Cambria Math" panose="02040503050406030204" pitchFamily="18" charset="0"/>
                          </a:rPr>
                          <m:t>𝑦</m:t>
                        </m:r>
                        <m:r>
                          <a:rPr lang="en-CA" sz="2800" b="0" i="1" baseline="-25000" smtClean="0">
                            <a:solidFill>
                              <a:schemeClr val="bg1"/>
                            </a:solidFill>
                            <a:latin typeface="Cambria Math" panose="02040503050406030204" pitchFamily="18" charset="0"/>
                          </a:rPr>
                          <m:t>𝐵</m:t>
                        </m:r>
                        <m:r>
                          <a:rPr lang="en-CA" sz="2800" i="1">
                            <a:solidFill>
                              <a:schemeClr val="bg1"/>
                            </a:solidFill>
                            <a:latin typeface="Cambria Math" panose="02040503050406030204" pitchFamily="18" charset="0"/>
                          </a:rPr>
                          <m:t>+</m:t>
                        </m:r>
                        <m:r>
                          <a:rPr lang="en-CA" sz="2800" b="0" i="1" smtClean="0">
                            <a:solidFill>
                              <a:schemeClr val="bg1"/>
                            </a:solidFill>
                            <a:latin typeface="Cambria Math" panose="02040503050406030204" pitchFamily="18" charset="0"/>
                          </a:rPr>
                          <m:t>𝑦</m:t>
                        </m:r>
                        <m:r>
                          <a:rPr lang="en-CA" sz="2800" b="0" i="1" baseline="-25000" smtClean="0">
                            <a:solidFill>
                              <a:schemeClr val="bg1"/>
                            </a:solidFill>
                            <a:latin typeface="Cambria Math" panose="02040503050406030204" pitchFamily="18" charset="0"/>
                          </a:rPr>
                          <m:t>𝐶</m:t>
                        </m:r>
                        <m:r>
                          <a:rPr lang="en-CA" sz="2800" i="1">
                            <a:solidFill>
                              <a:schemeClr val="bg1"/>
                            </a:solidFill>
                            <a:latin typeface="Cambria Math" panose="02040503050406030204" pitchFamily="18" charset="0"/>
                          </a:rPr>
                          <m:t>+</m:t>
                        </m:r>
                        <m:r>
                          <a:rPr lang="en-CA" sz="2800" b="0" i="1" smtClean="0">
                            <a:solidFill>
                              <a:schemeClr val="bg1"/>
                            </a:solidFill>
                            <a:latin typeface="Cambria Math" panose="02040503050406030204" pitchFamily="18" charset="0"/>
                          </a:rPr>
                          <m:t>𝑦</m:t>
                        </m:r>
                        <m:r>
                          <a:rPr lang="en-CA" sz="2800" b="0" i="1" baseline="-25000" smtClean="0">
                            <a:solidFill>
                              <a:schemeClr val="bg1"/>
                            </a:solidFill>
                            <a:latin typeface="Cambria Math" panose="02040503050406030204" pitchFamily="18" charset="0"/>
                          </a:rPr>
                          <m:t>𝐷</m:t>
                        </m:r>
                      </m:num>
                      <m:den>
                        <m:r>
                          <a:rPr lang="en-CA" sz="2800" b="0" i="1" smtClean="0">
                            <a:solidFill>
                              <a:schemeClr val="bg1"/>
                            </a:solidFill>
                            <a:effectLst/>
                            <a:latin typeface="Cambria Math" panose="02040503050406030204" pitchFamily="18" charset="0"/>
                          </a:rPr>
                          <m:t>𝑛</m:t>
                        </m:r>
                      </m:den>
                    </m:f>
                  </m:oMath>
                </a14:m>
                <a:endParaRPr lang="en-US" sz="2800" dirty="0"/>
              </a:p>
            </p:txBody>
          </p:sp>
        </mc:Choice>
        <mc:Fallback xmlns="">
          <p:sp>
            <p:nvSpPr>
              <p:cNvPr id="6" name="TextBox 5">
                <a:extLst>
                  <a:ext uri="{FF2B5EF4-FFF2-40B4-BE49-F238E27FC236}">
                    <a16:creationId xmlns:a16="http://schemas.microsoft.com/office/drawing/2014/main" id="{D6E08122-7F64-6761-2D83-1FA3E4EAE156}"/>
                  </a:ext>
                </a:extLst>
              </p:cNvPr>
              <p:cNvSpPr txBox="1">
                <a:spLocks noRot="1" noChangeAspect="1" noMove="1" noResize="1" noEditPoints="1" noAdjustHandles="1" noChangeArrowheads="1" noChangeShapeType="1" noTextEdit="1"/>
              </p:cNvSpPr>
              <p:nvPr/>
            </p:nvSpPr>
            <p:spPr>
              <a:xfrm>
                <a:off x="8121546" y="4545792"/>
                <a:ext cx="3522688" cy="687881"/>
              </a:xfrm>
              <a:prstGeom prst="rect">
                <a:avLst/>
              </a:prstGeom>
              <a:blipFill>
                <a:blip r:embed="rId6"/>
                <a:stretch>
                  <a:fillRect l="-719"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06A3C60-9BAA-315D-CC23-C7A8FE503B05}"/>
                  </a:ext>
                </a:extLst>
              </p:cNvPr>
              <p:cNvSpPr txBox="1"/>
              <p:nvPr/>
            </p:nvSpPr>
            <p:spPr>
              <a:xfrm>
                <a:off x="702128" y="6082345"/>
                <a:ext cx="3058658" cy="369332"/>
              </a:xfrm>
              <a:prstGeom prst="rect">
                <a:avLst/>
              </a:prstGeom>
              <a:noFill/>
            </p:spPr>
            <p:txBody>
              <a:bodyPr wrap="none" rtlCol="0">
                <a:spAutoFit/>
              </a:bodyPr>
              <a:lstStyle/>
              <a:p>
                <a14:m>
                  <m:oMath xmlns:m="http://schemas.openxmlformats.org/officeDocument/2006/math">
                    <m:r>
                      <a:rPr lang="en-US" i="1" dirty="0" smtClean="0">
                        <a:solidFill>
                          <a:schemeClr val="bg1"/>
                        </a:solidFill>
                        <a:latin typeface="Cambria Math" panose="02040503050406030204" pitchFamily="18" charset="0"/>
                      </a:rPr>
                      <m:t>𝑛</m:t>
                    </m:r>
                    <m:r>
                      <a:rPr lang="en-US" i="1" dirty="0" smtClean="0">
                        <a:solidFill>
                          <a:schemeClr val="bg1"/>
                        </a:solidFill>
                        <a:latin typeface="Cambria Math" panose="02040503050406030204" pitchFamily="18" charset="0"/>
                      </a:rPr>
                      <m:t> = </m:t>
                    </m:r>
                  </m:oMath>
                </a14:m>
                <a:r>
                  <a:rPr lang="en-US" dirty="0">
                    <a:solidFill>
                      <a:schemeClr val="bg1"/>
                    </a:solidFill>
                  </a:rPr>
                  <a:t>Number of observations</a:t>
                </a:r>
              </a:p>
            </p:txBody>
          </p:sp>
        </mc:Choice>
        <mc:Fallback xmlns="">
          <p:sp>
            <p:nvSpPr>
              <p:cNvPr id="7" name="TextBox 6">
                <a:extLst>
                  <a:ext uri="{FF2B5EF4-FFF2-40B4-BE49-F238E27FC236}">
                    <a16:creationId xmlns:a16="http://schemas.microsoft.com/office/drawing/2014/main" id="{706A3C60-9BAA-315D-CC23-C7A8FE503B05}"/>
                  </a:ext>
                </a:extLst>
              </p:cNvPr>
              <p:cNvSpPr txBox="1">
                <a:spLocks noRot="1" noChangeAspect="1" noMove="1" noResize="1" noEditPoints="1" noAdjustHandles="1" noChangeArrowheads="1" noChangeShapeType="1" noTextEdit="1"/>
              </p:cNvSpPr>
              <p:nvPr/>
            </p:nvSpPr>
            <p:spPr>
              <a:xfrm>
                <a:off x="702128" y="6082345"/>
                <a:ext cx="3058658" cy="369332"/>
              </a:xfrm>
              <a:prstGeom prst="rect">
                <a:avLst/>
              </a:prstGeom>
              <a:blipFill>
                <a:blip r:embed="rId7"/>
                <a:stretch>
                  <a:fillRect t="-10345" r="-413" b="-27586"/>
                </a:stretch>
              </a:blipFill>
            </p:spPr>
            <p:txBody>
              <a:bodyPr/>
              <a:lstStyle/>
              <a:p>
                <a:r>
                  <a:rPr lang="en-US">
                    <a:noFill/>
                  </a:rPr>
                  <a:t> </a:t>
                </a:r>
              </a:p>
            </p:txBody>
          </p:sp>
        </mc:Fallback>
      </mc:AlternateContent>
    </p:spTree>
    <p:extLst>
      <p:ext uri="{BB962C8B-B14F-4D97-AF65-F5344CB8AC3E}">
        <p14:creationId xmlns:p14="http://schemas.microsoft.com/office/powerpoint/2010/main" val="33700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a:extLst>
            <a:ext uri="{FF2B5EF4-FFF2-40B4-BE49-F238E27FC236}">
              <a16:creationId xmlns:a16="http://schemas.microsoft.com/office/drawing/2014/main" id="{CD389335-2808-2A37-93A7-4B8D001C160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3045D4-ADED-CF06-1570-4BFE41D49D51}"/>
              </a:ext>
            </a:extLst>
          </p:cNvPr>
          <p:cNvSpPr>
            <a:spLocks noGrp="1"/>
          </p:cNvSpPr>
          <p:nvPr>
            <p:ph idx="1"/>
          </p:nvPr>
        </p:nvSpPr>
        <p:spPr>
          <a:xfrm>
            <a:off x="702128" y="1624327"/>
            <a:ext cx="6003472" cy="4351338"/>
          </a:xfrm>
        </p:spPr>
        <p:txBody>
          <a:bodyPr>
            <a:noAutofit/>
          </a:bodyPr>
          <a:lstStyle/>
          <a:p>
            <a:pPr marL="0" indent="0">
              <a:buNone/>
            </a:pPr>
            <a:r>
              <a:rPr lang="en-CA" sz="2400" dirty="0">
                <a:solidFill>
                  <a:schemeClr val="bg1"/>
                </a:solidFill>
              </a:rPr>
              <a:t>2</a:t>
            </a:r>
            <a:r>
              <a:rPr lang="en-CA" sz="2400" b="0" dirty="0">
                <a:solidFill>
                  <a:schemeClr val="bg1"/>
                </a:solidFill>
                <a:effectLst/>
              </a:rPr>
              <a:t>. Measure the sum of squared distances between each data point and its cluster center.</a:t>
            </a:r>
          </a:p>
          <a:p>
            <a:pPr lvl="1">
              <a:buFont typeface="Courier New" panose="02070309020205020404" pitchFamily="49" charset="0"/>
              <a:buChar char="o"/>
            </a:pPr>
            <a:r>
              <a:rPr lang="en-CA" b="0" dirty="0">
                <a:solidFill>
                  <a:schemeClr val="bg1"/>
                </a:solidFill>
                <a:effectLst/>
              </a:rPr>
              <a:t>WSSD is computed by summing the squared Euclidean distances between each data point and the cluster center.</a:t>
            </a:r>
          </a:p>
        </p:txBody>
      </p: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96A83D2B-18CF-A232-4EF2-D6D21BE0828E}"/>
                  </a:ext>
                </a:extLst>
              </p:cNvPr>
              <p:cNvSpPr txBox="1">
                <a:spLocks/>
              </p:cNvSpPr>
              <p:nvPr/>
            </p:nvSpPr>
            <p:spPr>
              <a:xfrm>
                <a:off x="-1736271" y="4000751"/>
                <a:ext cx="10270672"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14:m>
                  <m:oMathPara xmlns:m="http://schemas.openxmlformats.org/officeDocument/2006/math">
                    <m:oMathParaPr>
                      <m:jc m:val="centerGroup"/>
                    </m:oMathParaPr>
                    <m:oMath xmlns:m="http://schemas.openxmlformats.org/officeDocument/2006/math">
                      <m:r>
                        <a:rPr lang="en-CA" sz="2400" b="0" i="1" smtClean="0">
                          <a:solidFill>
                            <a:schemeClr val="bg1"/>
                          </a:solidFill>
                          <a:latin typeface="Cambria Math" panose="02040503050406030204" pitchFamily="18" charset="0"/>
                          <a:ea typeface="Cambria Math" panose="02040503050406030204" pitchFamily="18" charset="0"/>
                          <a:cs typeface="Calibri Light" panose="020F0302020204030204" pitchFamily="34" charset="0"/>
                        </a:rPr>
                        <m:t>𝑊𝑆𝑆𝐷</m:t>
                      </m:r>
                      <m:r>
                        <a:rPr lang="en-CA" sz="2400" b="0" i="1" smtClean="0">
                          <a:solidFill>
                            <a:schemeClr val="bg1"/>
                          </a:solidFill>
                          <a:latin typeface="Cambria Math" panose="02040503050406030204" pitchFamily="18" charset="0"/>
                          <a:ea typeface="Cambria Math" panose="02040503050406030204" pitchFamily="18" charset="0"/>
                          <a:cs typeface="Calibri Light" panose="020F0302020204030204" pitchFamily="34" charset="0"/>
                        </a:rPr>
                        <m:t>= </m:t>
                      </m:r>
                      <m:d>
                        <m:dPr>
                          <m:ctrlPr>
                            <a:rPr lang="en-CA" sz="2400" b="0" i="1" smtClean="0">
                              <a:solidFill>
                                <a:schemeClr val="bg1"/>
                              </a:solidFill>
                              <a:latin typeface="Cambria Math" panose="02040503050406030204" pitchFamily="18" charset="0"/>
                              <a:ea typeface="Cambria Math" panose="02040503050406030204" pitchFamily="18" charset="0"/>
                              <a:cs typeface="Calibri Light" panose="020F0302020204030204" pitchFamily="34" charset="0"/>
                            </a:rPr>
                          </m:ctrlPr>
                        </m:dPr>
                        <m:e>
                          <m:d>
                            <m:dPr>
                              <m:ctrlPr>
                                <a:rPr lang="en-CA" sz="2400" i="1">
                                  <a:solidFill>
                                    <a:schemeClr val="bg1"/>
                                  </a:solidFill>
                                  <a:latin typeface="Cambria Math" panose="02040503050406030204" pitchFamily="18" charset="0"/>
                                  <a:ea typeface="Cambria Math" panose="02040503050406030204" pitchFamily="18" charset="0"/>
                                  <a:cs typeface="Calibri Light" panose="020F0302020204030204" pitchFamily="34" charset="0"/>
                                </a:rPr>
                              </m:ctrlPr>
                            </m:dPr>
                            <m:e>
                              <m:r>
                                <a:rPr lang="en-CA" sz="2400" i="1">
                                  <a:solidFill>
                                    <a:schemeClr val="bg1"/>
                                  </a:solidFill>
                                  <a:latin typeface="Cambria Math" panose="02040503050406030204" pitchFamily="18" charset="0"/>
                                  <a:ea typeface="Cambria Math" panose="02040503050406030204" pitchFamily="18" charset="0"/>
                                  <a:cs typeface="Calibri Light" panose="020F0302020204030204" pitchFamily="34" charset="0"/>
                                </a:rPr>
                                <m:t>𝑥</m:t>
                              </m:r>
                              <m:r>
                                <a:rPr lang="en-CA" sz="2400" i="1" baseline="-25000">
                                  <a:solidFill>
                                    <a:schemeClr val="bg1"/>
                                  </a:solidFill>
                                  <a:latin typeface="Cambria Math" panose="02040503050406030204" pitchFamily="18" charset="0"/>
                                  <a:ea typeface="Cambria Math" panose="02040503050406030204" pitchFamily="18" charset="0"/>
                                  <a:cs typeface="Calibri Light" panose="020F0302020204030204" pitchFamily="34" charset="0"/>
                                </a:rPr>
                                <m:t>𝐴</m:t>
                              </m:r>
                              <m:r>
                                <a:rPr lang="en-CA" sz="2400" i="1">
                                  <a:solidFill>
                                    <a:schemeClr val="bg1"/>
                                  </a:solidFill>
                                  <a:latin typeface="Cambria Math" panose="02040503050406030204" pitchFamily="18" charset="0"/>
                                  <a:ea typeface="Cambria Math" panose="02040503050406030204" pitchFamily="18" charset="0"/>
                                  <a:cs typeface="Calibri Light" panose="020F0302020204030204" pitchFamily="34" charset="0"/>
                                </a:rPr>
                                <m:t> −</m:t>
                              </m:r>
                              <m:r>
                                <a:rPr lang="en-CA" sz="2400" i="1" dirty="0">
                                  <a:solidFill>
                                    <a:schemeClr val="bg1"/>
                                  </a:solidFill>
                                  <a:latin typeface="Cambria Math" panose="02040503050406030204" pitchFamily="18" charset="0"/>
                                  <a:ea typeface="Cambria Math" panose="02040503050406030204" pitchFamily="18" charset="0"/>
                                </a:rPr>
                                <m:t>𝜇</m:t>
                              </m:r>
                              <m:r>
                                <a:rPr lang="en-CA" sz="2400" i="1" baseline="-25000" dirty="0">
                                  <a:solidFill>
                                    <a:schemeClr val="bg1"/>
                                  </a:solidFill>
                                  <a:latin typeface="Cambria Math" panose="02040503050406030204" pitchFamily="18" charset="0"/>
                                  <a:ea typeface="Cambria Math" panose="02040503050406030204" pitchFamily="18" charset="0"/>
                                </a:rPr>
                                <m:t>𝑥</m:t>
                              </m:r>
                            </m:e>
                          </m:d>
                          <m:r>
                            <a:rPr lang="en-CA" sz="2400" i="1" baseline="30000">
                              <a:solidFill>
                                <a:schemeClr val="bg1"/>
                              </a:solidFill>
                              <a:latin typeface="Cambria Math" panose="02040503050406030204" pitchFamily="18" charset="0"/>
                              <a:ea typeface="Cambria Math" panose="02040503050406030204" pitchFamily="18" charset="0"/>
                              <a:cs typeface="Calibri Light" panose="020F0302020204030204" pitchFamily="34" charset="0"/>
                            </a:rPr>
                            <m:t>2</m:t>
                          </m:r>
                          <m:r>
                            <a:rPr lang="en-CA" sz="2400" i="1">
                              <a:solidFill>
                                <a:schemeClr val="bg1"/>
                              </a:solidFill>
                              <a:latin typeface="Cambria Math" panose="02040503050406030204" pitchFamily="18" charset="0"/>
                              <a:ea typeface="Cambria Math" panose="02040503050406030204" pitchFamily="18" charset="0"/>
                              <a:cs typeface="Calibri Light" panose="020F0302020204030204" pitchFamily="34" charset="0"/>
                            </a:rPr>
                            <m:t>+</m:t>
                          </m:r>
                          <m:r>
                            <a:rPr lang="en-CA" sz="2400" i="1" baseline="30000">
                              <a:solidFill>
                                <a:schemeClr val="bg1"/>
                              </a:solidFill>
                              <a:latin typeface="Cambria Math" panose="02040503050406030204" pitchFamily="18" charset="0"/>
                              <a:ea typeface="Cambria Math" panose="02040503050406030204" pitchFamily="18" charset="0"/>
                              <a:cs typeface="Calibri Light" panose="020F0302020204030204" pitchFamily="34" charset="0"/>
                            </a:rPr>
                            <m:t> </m:t>
                          </m:r>
                          <m:d>
                            <m:dPr>
                              <m:ctrlPr>
                                <a:rPr lang="en-CA" sz="2400" i="1">
                                  <a:solidFill>
                                    <a:schemeClr val="bg1"/>
                                  </a:solidFill>
                                  <a:latin typeface="Cambria Math" panose="02040503050406030204" pitchFamily="18" charset="0"/>
                                  <a:ea typeface="Cambria Math" panose="02040503050406030204" pitchFamily="18" charset="0"/>
                                  <a:cs typeface="Calibri Light" panose="020F0302020204030204" pitchFamily="34" charset="0"/>
                                </a:rPr>
                              </m:ctrlPr>
                            </m:dPr>
                            <m:e>
                              <m:r>
                                <a:rPr lang="en-CA" sz="2400" i="1">
                                  <a:solidFill>
                                    <a:schemeClr val="bg1"/>
                                  </a:solidFill>
                                  <a:latin typeface="Cambria Math" panose="02040503050406030204" pitchFamily="18" charset="0"/>
                                  <a:ea typeface="Cambria Math" panose="02040503050406030204" pitchFamily="18" charset="0"/>
                                  <a:cs typeface="Calibri Light" panose="020F0302020204030204" pitchFamily="34" charset="0"/>
                                </a:rPr>
                                <m:t>𝑦</m:t>
                              </m:r>
                              <m:r>
                                <a:rPr lang="en-CA" sz="2400" i="1" baseline="-25000">
                                  <a:solidFill>
                                    <a:schemeClr val="bg1"/>
                                  </a:solidFill>
                                  <a:latin typeface="Cambria Math" panose="02040503050406030204" pitchFamily="18" charset="0"/>
                                  <a:ea typeface="Cambria Math" panose="02040503050406030204" pitchFamily="18" charset="0"/>
                                  <a:cs typeface="Calibri Light" panose="020F0302020204030204" pitchFamily="34" charset="0"/>
                                </a:rPr>
                                <m:t>𝐴</m:t>
                              </m:r>
                              <m:r>
                                <a:rPr lang="en-CA" sz="2400" i="1">
                                  <a:solidFill>
                                    <a:schemeClr val="bg1"/>
                                  </a:solidFill>
                                  <a:latin typeface="Cambria Math" panose="02040503050406030204" pitchFamily="18" charset="0"/>
                                  <a:ea typeface="Cambria Math" panose="02040503050406030204" pitchFamily="18" charset="0"/>
                                  <a:cs typeface="Calibri Light" panose="020F0302020204030204" pitchFamily="34" charset="0"/>
                                </a:rPr>
                                <m:t> −</m:t>
                              </m:r>
                              <m:r>
                                <a:rPr lang="en-CA" sz="2400" i="1" dirty="0">
                                  <a:solidFill>
                                    <a:schemeClr val="bg1"/>
                                  </a:solidFill>
                                  <a:latin typeface="Cambria Math" panose="02040503050406030204" pitchFamily="18" charset="0"/>
                                  <a:ea typeface="Cambria Math" panose="02040503050406030204" pitchFamily="18" charset="0"/>
                                </a:rPr>
                                <m:t>𝜇</m:t>
                              </m:r>
                              <m:r>
                                <a:rPr lang="en-CA" sz="2400" i="1" baseline="-25000" dirty="0">
                                  <a:solidFill>
                                    <a:schemeClr val="bg1"/>
                                  </a:solidFill>
                                  <a:latin typeface="Cambria Math" panose="02040503050406030204" pitchFamily="18" charset="0"/>
                                  <a:ea typeface="Cambria Math" panose="02040503050406030204" pitchFamily="18" charset="0"/>
                                </a:rPr>
                                <m:t>𝑦</m:t>
                              </m:r>
                            </m:e>
                          </m:d>
                          <m:r>
                            <a:rPr lang="en-CA" sz="2400" i="1" baseline="30000">
                              <a:solidFill>
                                <a:schemeClr val="bg1"/>
                              </a:solidFill>
                              <a:latin typeface="Cambria Math" panose="02040503050406030204" pitchFamily="18" charset="0"/>
                              <a:ea typeface="Cambria Math" panose="02040503050406030204" pitchFamily="18" charset="0"/>
                              <a:cs typeface="Calibri Light" panose="020F0302020204030204" pitchFamily="34" charset="0"/>
                            </a:rPr>
                            <m:t>2</m:t>
                          </m:r>
                        </m:e>
                      </m:d>
                      <m:r>
                        <a:rPr lang="en-CA" sz="2400" b="0" i="1" smtClean="0">
                          <a:solidFill>
                            <a:schemeClr val="bg1"/>
                          </a:solidFill>
                          <a:latin typeface="Cambria Math" panose="02040503050406030204" pitchFamily="18" charset="0"/>
                          <a:ea typeface="Cambria Math" panose="02040503050406030204" pitchFamily="18" charset="0"/>
                          <a:cs typeface="Calibri Light" panose="020F0302020204030204" pitchFamily="34" charset="0"/>
                        </a:rPr>
                        <m:t>+</m:t>
                      </m:r>
                    </m:oMath>
                  </m:oMathPara>
                </a14:m>
                <a:endParaRPr lang="en-CA" sz="2400" b="0" dirty="0">
                  <a:solidFill>
                    <a:schemeClr val="bg1"/>
                  </a:solidFill>
                  <a:ea typeface="Cambria Math" panose="02040503050406030204" pitchFamily="18" charset="0"/>
                  <a:cs typeface="Calibri Light" panose="020F0302020204030204" pitchFamily="34" charset="0"/>
                </a:endParaRPr>
              </a:p>
              <a:p>
                <a:pPr marL="0" indent="0">
                  <a:lnSpc>
                    <a:spcPct val="100000"/>
                  </a:lnSpc>
                  <a:buNone/>
                </a:pPr>
                <a14:m>
                  <m:oMathPara xmlns:m="http://schemas.openxmlformats.org/officeDocument/2006/math">
                    <m:oMathParaPr>
                      <m:jc m:val="centerGroup"/>
                    </m:oMathParaPr>
                    <m:oMath xmlns:m="http://schemas.openxmlformats.org/officeDocument/2006/math">
                      <m:r>
                        <a:rPr lang="en-CA" sz="2400" b="0" i="1" smtClean="0">
                          <a:solidFill>
                            <a:schemeClr val="bg1"/>
                          </a:solidFill>
                          <a:latin typeface="Cambria Math" panose="02040503050406030204" pitchFamily="18" charset="0"/>
                          <a:ea typeface="Cambria Math" panose="02040503050406030204" pitchFamily="18" charset="0"/>
                          <a:cs typeface="Calibri Light" panose="020F0302020204030204" pitchFamily="34" charset="0"/>
                        </a:rPr>
                        <m:t>                    </m:t>
                      </m:r>
                      <m:d>
                        <m:dPr>
                          <m:ctrlPr>
                            <a:rPr lang="en-CA" sz="2400" b="0" i="1" smtClean="0">
                              <a:solidFill>
                                <a:schemeClr val="bg1"/>
                              </a:solidFill>
                              <a:latin typeface="Cambria Math" panose="02040503050406030204" pitchFamily="18" charset="0"/>
                              <a:ea typeface="Cambria Math" panose="02040503050406030204" pitchFamily="18" charset="0"/>
                              <a:cs typeface="Calibri Light" panose="020F0302020204030204" pitchFamily="34" charset="0"/>
                            </a:rPr>
                          </m:ctrlPr>
                        </m:dPr>
                        <m:e>
                          <m:d>
                            <m:dPr>
                              <m:ctrlPr>
                                <a:rPr lang="en-CA" sz="2400" i="1">
                                  <a:solidFill>
                                    <a:schemeClr val="bg1"/>
                                  </a:solidFill>
                                  <a:latin typeface="Cambria Math" panose="02040503050406030204" pitchFamily="18" charset="0"/>
                                  <a:ea typeface="Cambria Math" panose="02040503050406030204" pitchFamily="18" charset="0"/>
                                  <a:cs typeface="Calibri Light" panose="020F0302020204030204" pitchFamily="34" charset="0"/>
                                </a:rPr>
                              </m:ctrlPr>
                            </m:dPr>
                            <m:e>
                              <m:r>
                                <a:rPr lang="en-CA" sz="2400" i="1">
                                  <a:solidFill>
                                    <a:schemeClr val="bg1"/>
                                  </a:solidFill>
                                  <a:latin typeface="Cambria Math" panose="02040503050406030204" pitchFamily="18" charset="0"/>
                                  <a:ea typeface="Cambria Math" panose="02040503050406030204" pitchFamily="18" charset="0"/>
                                  <a:cs typeface="Calibri Light" panose="020F0302020204030204" pitchFamily="34" charset="0"/>
                                </a:rPr>
                                <m:t>𝑥</m:t>
                              </m:r>
                              <m:r>
                                <a:rPr lang="en-CA" sz="2400" b="0" i="1" baseline="-25000" smtClean="0">
                                  <a:solidFill>
                                    <a:schemeClr val="bg1"/>
                                  </a:solidFill>
                                  <a:latin typeface="Cambria Math" panose="02040503050406030204" pitchFamily="18" charset="0"/>
                                  <a:ea typeface="Cambria Math" panose="02040503050406030204" pitchFamily="18" charset="0"/>
                                  <a:cs typeface="Calibri Light" panose="020F0302020204030204" pitchFamily="34" charset="0"/>
                                </a:rPr>
                                <m:t>𝐵</m:t>
                              </m:r>
                              <m:r>
                                <a:rPr lang="en-CA" sz="2400" i="1">
                                  <a:solidFill>
                                    <a:schemeClr val="bg1"/>
                                  </a:solidFill>
                                  <a:latin typeface="Cambria Math" panose="02040503050406030204" pitchFamily="18" charset="0"/>
                                  <a:ea typeface="Cambria Math" panose="02040503050406030204" pitchFamily="18" charset="0"/>
                                  <a:cs typeface="Calibri Light" panose="020F0302020204030204" pitchFamily="34" charset="0"/>
                                </a:rPr>
                                <m:t> −</m:t>
                              </m:r>
                              <m:r>
                                <a:rPr lang="en-CA" sz="2400" i="1" dirty="0">
                                  <a:solidFill>
                                    <a:schemeClr val="bg1"/>
                                  </a:solidFill>
                                  <a:latin typeface="Cambria Math" panose="02040503050406030204" pitchFamily="18" charset="0"/>
                                  <a:ea typeface="Cambria Math" panose="02040503050406030204" pitchFamily="18" charset="0"/>
                                </a:rPr>
                                <m:t>𝜇</m:t>
                              </m:r>
                              <m:r>
                                <a:rPr lang="en-CA" sz="2400" i="1" baseline="-25000" dirty="0">
                                  <a:solidFill>
                                    <a:schemeClr val="bg1"/>
                                  </a:solidFill>
                                  <a:latin typeface="Cambria Math" panose="02040503050406030204" pitchFamily="18" charset="0"/>
                                  <a:ea typeface="Cambria Math" panose="02040503050406030204" pitchFamily="18" charset="0"/>
                                </a:rPr>
                                <m:t>𝑥</m:t>
                              </m:r>
                            </m:e>
                          </m:d>
                          <m:r>
                            <a:rPr lang="en-CA" sz="2400" i="1" baseline="30000">
                              <a:solidFill>
                                <a:schemeClr val="bg1"/>
                              </a:solidFill>
                              <a:latin typeface="Cambria Math" panose="02040503050406030204" pitchFamily="18" charset="0"/>
                              <a:ea typeface="Cambria Math" panose="02040503050406030204" pitchFamily="18" charset="0"/>
                              <a:cs typeface="Calibri Light" panose="020F0302020204030204" pitchFamily="34" charset="0"/>
                            </a:rPr>
                            <m:t>2</m:t>
                          </m:r>
                          <m:r>
                            <a:rPr lang="en-CA" sz="2400" i="1">
                              <a:solidFill>
                                <a:schemeClr val="bg1"/>
                              </a:solidFill>
                              <a:latin typeface="Cambria Math" panose="02040503050406030204" pitchFamily="18" charset="0"/>
                              <a:ea typeface="Cambria Math" panose="02040503050406030204" pitchFamily="18" charset="0"/>
                              <a:cs typeface="Calibri Light" panose="020F0302020204030204" pitchFamily="34" charset="0"/>
                            </a:rPr>
                            <m:t>+</m:t>
                          </m:r>
                          <m:r>
                            <a:rPr lang="en-CA" sz="2400" i="1" baseline="30000">
                              <a:solidFill>
                                <a:schemeClr val="bg1"/>
                              </a:solidFill>
                              <a:latin typeface="Cambria Math" panose="02040503050406030204" pitchFamily="18" charset="0"/>
                              <a:ea typeface="Cambria Math" panose="02040503050406030204" pitchFamily="18" charset="0"/>
                              <a:cs typeface="Calibri Light" panose="020F0302020204030204" pitchFamily="34" charset="0"/>
                            </a:rPr>
                            <m:t> </m:t>
                          </m:r>
                          <m:d>
                            <m:dPr>
                              <m:ctrlPr>
                                <a:rPr lang="en-CA" sz="2400" i="1">
                                  <a:solidFill>
                                    <a:schemeClr val="bg1"/>
                                  </a:solidFill>
                                  <a:latin typeface="Cambria Math" panose="02040503050406030204" pitchFamily="18" charset="0"/>
                                  <a:ea typeface="Cambria Math" panose="02040503050406030204" pitchFamily="18" charset="0"/>
                                  <a:cs typeface="Calibri Light" panose="020F0302020204030204" pitchFamily="34" charset="0"/>
                                </a:rPr>
                              </m:ctrlPr>
                            </m:dPr>
                            <m:e>
                              <m:r>
                                <a:rPr lang="en-CA" sz="2400" i="1">
                                  <a:solidFill>
                                    <a:schemeClr val="bg1"/>
                                  </a:solidFill>
                                  <a:latin typeface="Cambria Math" panose="02040503050406030204" pitchFamily="18" charset="0"/>
                                  <a:ea typeface="Cambria Math" panose="02040503050406030204" pitchFamily="18" charset="0"/>
                                  <a:cs typeface="Calibri Light" panose="020F0302020204030204" pitchFamily="34" charset="0"/>
                                </a:rPr>
                                <m:t>𝑦</m:t>
                              </m:r>
                              <m:r>
                                <a:rPr lang="en-CA" sz="2400" b="0" i="1" baseline="-25000" smtClean="0">
                                  <a:solidFill>
                                    <a:schemeClr val="bg1"/>
                                  </a:solidFill>
                                  <a:latin typeface="Cambria Math" panose="02040503050406030204" pitchFamily="18" charset="0"/>
                                  <a:ea typeface="Cambria Math" panose="02040503050406030204" pitchFamily="18" charset="0"/>
                                  <a:cs typeface="Calibri Light" panose="020F0302020204030204" pitchFamily="34" charset="0"/>
                                </a:rPr>
                                <m:t>𝐵</m:t>
                              </m:r>
                              <m:r>
                                <a:rPr lang="en-CA" sz="2400" i="1">
                                  <a:solidFill>
                                    <a:schemeClr val="bg1"/>
                                  </a:solidFill>
                                  <a:latin typeface="Cambria Math" panose="02040503050406030204" pitchFamily="18" charset="0"/>
                                  <a:ea typeface="Cambria Math" panose="02040503050406030204" pitchFamily="18" charset="0"/>
                                  <a:cs typeface="Calibri Light" panose="020F0302020204030204" pitchFamily="34" charset="0"/>
                                </a:rPr>
                                <m:t> −</m:t>
                              </m:r>
                              <m:r>
                                <a:rPr lang="en-CA" sz="2400" i="1" dirty="0">
                                  <a:solidFill>
                                    <a:schemeClr val="bg1"/>
                                  </a:solidFill>
                                  <a:latin typeface="Cambria Math" panose="02040503050406030204" pitchFamily="18" charset="0"/>
                                  <a:ea typeface="Cambria Math" panose="02040503050406030204" pitchFamily="18" charset="0"/>
                                </a:rPr>
                                <m:t>𝜇</m:t>
                              </m:r>
                              <m:r>
                                <a:rPr lang="en-CA" sz="2400" i="1" baseline="-25000" dirty="0">
                                  <a:solidFill>
                                    <a:schemeClr val="bg1"/>
                                  </a:solidFill>
                                  <a:latin typeface="Cambria Math" panose="02040503050406030204" pitchFamily="18" charset="0"/>
                                  <a:ea typeface="Cambria Math" panose="02040503050406030204" pitchFamily="18" charset="0"/>
                                </a:rPr>
                                <m:t>𝑦</m:t>
                              </m:r>
                            </m:e>
                          </m:d>
                          <m:r>
                            <a:rPr lang="en-CA" sz="2400" i="1" baseline="30000">
                              <a:solidFill>
                                <a:schemeClr val="bg1"/>
                              </a:solidFill>
                              <a:latin typeface="Cambria Math" panose="02040503050406030204" pitchFamily="18" charset="0"/>
                              <a:ea typeface="Cambria Math" panose="02040503050406030204" pitchFamily="18" charset="0"/>
                              <a:cs typeface="Calibri Light" panose="020F0302020204030204" pitchFamily="34" charset="0"/>
                            </a:rPr>
                            <m:t>2</m:t>
                          </m:r>
                        </m:e>
                      </m:d>
                      <m:r>
                        <a:rPr lang="en-CA" sz="2400" b="0" i="1" smtClean="0">
                          <a:solidFill>
                            <a:schemeClr val="bg1"/>
                          </a:solidFill>
                          <a:latin typeface="Cambria Math" panose="02040503050406030204" pitchFamily="18" charset="0"/>
                          <a:ea typeface="Cambria Math" panose="02040503050406030204" pitchFamily="18" charset="0"/>
                          <a:cs typeface="Calibri Light" panose="020F0302020204030204" pitchFamily="34" charset="0"/>
                        </a:rPr>
                        <m:t>+</m:t>
                      </m:r>
                    </m:oMath>
                  </m:oMathPara>
                </a14:m>
                <a:endParaRPr lang="en-CA" sz="2400" b="0" dirty="0">
                  <a:solidFill>
                    <a:schemeClr val="bg1"/>
                  </a:solidFill>
                  <a:ea typeface="Cambria Math" panose="02040503050406030204" pitchFamily="18" charset="0"/>
                  <a:cs typeface="Calibri Light" panose="020F0302020204030204" pitchFamily="34" charset="0"/>
                </a:endParaRPr>
              </a:p>
              <a:p>
                <a:pPr marL="0" indent="0">
                  <a:lnSpc>
                    <a:spcPct val="100000"/>
                  </a:lnSpc>
                  <a:buNone/>
                </a:pPr>
                <a14:m>
                  <m:oMathPara xmlns:m="http://schemas.openxmlformats.org/officeDocument/2006/math">
                    <m:oMathParaPr>
                      <m:jc m:val="centerGroup"/>
                    </m:oMathParaPr>
                    <m:oMath xmlns:m="http://schemas.openxmlformats.org/officeDocument/2006/math">
                      <m:r>
                        <a:rPr lang="en-CA" sz="2400" b="0" i="1" smtClean="0">
                          <a:solidFill>
                            <a:schemeClr val="bg1"/>
                          </a:solidFill>
                          <a:latin typeface="Cambria Math" panose="02040503050406030204" pitchFamily="18" charset="0"/>
                          <a:ea typeface="Cambria Math" panose="02040503050406030204" pitchFamily="18" charset="0"/>
                          <a:cs typeface="Calibri Light" panose="020F0302020204030204" pitchFamily="34" charset="0"/>
                        </a:rPr>
                        <m:t>                    </m:t>
                      </m:r>
                      <m:d>
                        <m:dPr>
                          <m:ctrlPr>
                            <a:rPr lang="en-CA" sz="2400" b="0" i="1" smtClean="0">
                              <a:solidFill>
                                <a:schemeClr val="bg1"/>
                              </a:solidFill>
                              <a:latin typeface="Cambria Math" panose="02040503050406030204" pitchFamily="18" charset="0"/>
                              <a:ea typeface="Cambria Math" panose="02040503050406030204" pitchFamily="18" charset="0"/>
                              <a:cs typeface="Calibri Light" panose="020F0302020204030204" pitchFamily="34" charset="0"/>
                            </a:rPr>
                          </m:ctrlPr>
                        </m:dPr>
                        <m:e>
                          <m:d>
                            <m:dPr>
                              <m:ctrlPr>
                                <a:rPr lang="en-CA" sz="2400" i="1">
                                  <a:solidFill>
                                    <a:schemeClr val="bg1"/>
                                  </a:solidFill>
                                  <a:latin typeface="Cambria Math" panose="02040503050406030204" pitchFamily="18" charset="0"/>
                                  <a:ea typeface="Cambria Math" panose="02040503050406030204" pitchFamily="18" charset="0"/>
                                  <a:cs typeface="Calibri Light" panose="020F0302020204030204" pitchFamily="34" charset="0"/>
                                </a:rPr>
                              </m:ctrlPr>
                            </m:dPr>
                            <m:e>
                              <m:r>
                                <a:rPr lang="en-CA" sz="2400" i="1">
                                  <a:solidFill>
                                    <a:schemeClr val="bg1"/>
                                  </a:solidFill>
                                  <a:latin typeface="Cambria Math" panose="02040503050406030204" pitchFamily="18" charset="0"/>
                                  <a:ea typeface="Cambria Math" panose="02040503050406030204" pitchFamily="18" charset="0"/>
                                  <a:cs typeface="Calibri Light" panose="020F0302020204030204" pitchFamily="34" charset="0"/>
                                </a:rPr>
                                <m:t>𝑥</m:t>
                              </m:r>
                              <m:r>
                                <a:rPr lang="en-CA" sz="2400" b="0" i="1" baseline="-25000" smtClean="0">
                                  <a:solidFill>
                                    <a:schemeClr val="bg1"/>
                                  </a:solidFill>
                                  <a:latin typeface="Cambria Math" panose="02040503050406030204" pitchFamily="18" charset="0"/>
                                  <a:ea typeface="Cambria Math" panose="02040503050406030204" pitchFamily="18" charset="0"/>
                                  <a:cs typeface="Calibri Light" panose="020F0302020204030204" pitchFamily="34" charset="0"/>
                                </a:rPr>
                                <m:t>𝐶</m:t>
                              </m:r>
                              <m:r>
                                <a:rPr lang="en-CA" sz="2400" i="1">
                                  <a:solidFill>
                                    <a:schemeClr val="bg1"/>
                                  </a:solidFill>
                                  <a:latin typeface="Cambria Math" panose="02040503050406030204" pitchFamily="18" charset="0"/>
                                  <a:ea typeface="Cambria Math" panose="02040503050406030204" pitchFamily="18" charset="0"/>
                                  <a:cs typeface="Calibri Light" panose="020F0302020204030204" pitchFamily="34" charset="0"/>
                                </a:rPr>
                                <m:t> −</m:t>
                              </m:r>
                              <m:r>
                                <a:rPr lang="en-CA" sz="2400" i="1" dirty="0">
                                  <a:solidFill>
                                    <a:schemeClr val="bg1"/>
                                  </a:solidFill>
                                  <a:latin typeface="Cambria Math" panose="02040503050406030204" pitchFamily="18" charset="0"/>
                                  <a:ea typeface="Cambria Math" panose="02040503050406030204" pitchFamily="18" charset="0"/>
                                </a:rPr>
                                <m:t>𝜇</m:t>
                              </m:r>
                              <m:r>
                                <a:rPr lang="en-CA" sz="2400" i="1" baseline="-25000" dirty="0">
                                  <a:solidFill>
                                    <a:schemeClr val="bg1"/>
                                  </a:solidFill>
                                  <a:latin typeface="Cambria Math" panose="02040503050406030204" pitchFamily="18" charset="0"/>
                                  <a:ea typeface="Cambria Math" panose="02040503050406030204" pitchFamily="18" charset="0"/>
                                </a:rPr>
                                <m:t>𝑥</m:t>
                              </m:r>
                            </m:e>
                          </m:d>
                          <m:r>
                            <a:rPr lang="en-CA" sz="2400" i="1" baseline="30000">
                              <a:solidFill>
                                <a:schemeClr val="bg1"/>
                              </a:solidFill>
                              <a:latin typeface="Cambria Math" panose="02040503050406030204" pitchFamily="18" charset="0"/>
                              <a:ea typeface="Cambria Math" panose="02040503050406030204" pitchFamily="18" charset="0"/>
                              <a:cs typeface="Calibri Light" panose="020F0302020204030204" pitchFamily="34" charset="0"/>
                            </a:rPr>
                            <m:t>2</m:t>
                          </m:r>
                          <m:r>
                            <a:rPr lang="en-CA" sz="2400" i="1">
                              <a:solidFill>
                                <a:schemeClr val="bg1"/>
                              </a:solidFill>
                              <a:latin typeface="Cambria Math" panose="02040503050406030204" pitchFamily="18" charset="0"/>
                              <a:ea typeface="Cambria Math" panose="02040503050406030204" pitchFamily="18" charset="0"/>
                              <a:cs typeface="Calibri Light" panose="020F0302020204030204" pitchFamily="34" charset="0"/>
                            </a:rPr>
                            <m:t>+</m:t>
                          </m:r>
                          <m:r>
                            <a:rPr lang="en-CA" sz="2400" i="1" baseline="30000">
                              <a:solidFill>
                                <a:schemeClr val="bg1"/>
                              </a:solidFill>
                              <a:latin typeface="Cambria Math" panose="02040503050406030204" pitchFamily="18" charset="0"/>
                              <a:ea typeface="Cambria Math" panose="02040503050406030204" pitchFamily="18" charset="0"/>
                              <a:cs typeface="Calibri Light" panose="020F0302020204030204" pitchFamily="34" charset="0"/>
                            </a:rPr>
                            <m:t> </m:t>
                          </m:r>
                          <m:d>
                            <m:dPr>
                              <m:ctrlPr>
                                <a:rPr lang="en-CA" sz="2400" i="1">
                                  <a:solidFill>
                                    <a:schemeClr val="bg1"/>
                                  </a:solidFill>
                                  <a:latin typeface="Cambria Math" panose="02040503050406030204" pitchFamily="18" charset="0"/>
                                  <a:ea typeface="Cambria Math" panose="02040503050406030204" pitchFamily="18" charset="0"/>
                                  <a:cs typeface="Calibri Light" panose="020F0302020204030204" pitchFamily="34" charset="0"/>
                                </a:rPr>
                              </m:ctrlPr>
                            </m:dPr>
                            <m:e>
                              <m:r>
                                <a:rPr lang="en-CA" sz="2400" i="1">
                                  <a:solidFill>
                                    <a:schemeClr val="bg1"/>
                                  </a:solidFill>
                                  <a:latin typeface="Cambria Math" panose="02040503050406030204" pitchFamily="18" charset="0"/>
                                  <a:ea typeface="Cambria Math" panose="02040503050406030204" pitchFamily="18" charset="0"/>
                                  <a:cs typeface="Calibri Light" panose="020F0302020204030204" pitchFamily="34" charset="0"/>
                                </a:rPr>
                                <m:t>𝑦</m:t>
                              </m:r>
                              <m:r>
                                <a:rPr lang="en-CA" sz="2400" b="0" i="1" baseline="-25000" smtClean="0">
                                  <a:solidFill>
                                    <a:schemeClr val="bg1"/>
                                  </a:solidFill>
                                  <a:latin typeface="Cambria Math" panose="02040503050406030204" pitchFamily="18" charset="0"/>
                                  <a:ea typeface="Cambria Math" panose="02040503050406030204" pitchFamily="18" charset="0"/>
                                  <a:cs typeface="Calibri Light" panose="020F0302020204030204" pitchFamily="34" charset="0"/>
                                </a:rPr>
                                <m:t>𝐶</m:t>
                              </m:r>
                              <m:r>
                                <a:rPr lang="en-CA" sz="2400" i="1">
                                  <a:solidFill>
                                    <a:schemeClr val="bg1"/>
                                  </a:solidFill>
                                  <a:latin typeface="Cambria Math" panose="02040503050406030204" pitchFamily="18" charset="0"/>
                                  <a:ea typeface="Cambria Math" panose="02040503050406030204" pitchFamily="18" charset="0"/>
                                  <a:cs typeface="Calibri Light" panose="020F0302020204030204" pitchFamily="34" charset="0"/>
                                </a:rPr>
                                <m:t> −</m:t>
                              </m:r>
                              <m:r>
                                <a:rPr lang="en-CA" sz="2400" i="1" dirty="0">
                                  <a:solidFill>
                                    <a:schemeClr val="bg1"/>
                                  </a:solidFill>
                                  <a:latin typeface="Cambria Math" panose="02040503050406030204" pitchFamily="18" charset="0"/>
                                  <a:ea typeface="Cambria Math" panose="02040503050406030204" pitchFamily="18" charset="0"/>
                                </a:rPr>
                                <m:t>𝜇</m:t>
                              </m:r>
                              <m:r>
                                <a:rPr lang="en-CA" sz="2400" i="1" baseline="-25000" dirty="0">
                                  <a:solidFill>
                                    <a:schemeClr val="bg1"/>
                                  </a:solidFill>
                                  <a:latin typeface="Cambria Math" panose="02040503050406030204" pitchFamily="18" charset="0"/>
                                  <a:ea typeface="Cambria Math" panose="02040503050406030204" pitchFamily="18" charset="0"/>
                                </a:rPr>
                                <m:t>𝑦</m:t>
                              </m:r>
                            </m:e>
                          </m:d>
                          <m:r>
                            <a:rPr lang="en-CA" sz="2400" i="1" baseline="30000">
                              <a:solidFill>
                                <a:schemeClr val="bg1"/>
                              </a:solidFill>
                              <a:latin typeface="Cambria Math" panose="02040503050406030204" pitchFamily="18" charset="0"/>
                              <a:ea typeface="Cambria Math" panose="02040503050406030204" pitchFamily="18" charset="0"/>
                              <a:cs typeface="Calibri Light" panose="020F0302020204030204" pitchFamily="34" charset="0"/>
                            </a:rPr>
                            <m:t>2</m:t>
                          </m:r>
                        </m:e>
                      </m:d>
                      <m:r>
                        <a:rPr lang="en-CA" sz="2400" b="0" i="1" smtClean="0">
                          <a:solidFill>
                            <a:schemeClr val="bg1"/>
                          </a:solidFill>
                          <a:latin typeface="Cambria Math" panose="02040503050406030204" pitchFamily="18" charset="0"/>
                          <a:ea typeface="Cambria Math" panose="02040503050406030204" pitchFamily="18" charset="0"/>
                          <a:cs typeface="Calibri Light" panose="020F0302020204030204" pitchFamily="34" charset="0"/>
                        </a:rPr>
                        <m:t>+</m:t>
                      </m:r>
                    </m:oMath>
                  </m:oMathPara>
                </a14:m>
                <a:endParaRPr lang="en-CA" sz="2400" b="0" dirty="0">
                  <a:solidFill>
                    <a:schemeClr val="bg1"/>
                  </a:solidFill>
                  <a:ea typeface="Cambria Math" panose="02040503050406030204" pitchFamily="18" charset="0"/>
                  <a:cs typeface="Calibri Light" panose="020F0302020204030204" pitchFamily="34" charset="0"/>
                </a:endParaRPr>
              </a:p>
              <a:p>
                <a:pPr marL="0" indent="0">
                  <a:lnSpc>
                    <a:spcPct val="100000"/>
                  </a:lnSpc>
                  <a:buNone/>
                </a:pPr>
                <a:r>
                  <a:rPr lang="en-CA" sz="2400" b="0" dirty="0">
                    <a:solidFill>
                      <a:schemeClr val="bg1"/>
                    </a:solidFill>
                    <a:ea typeface="Cambria Math" panose="02040503050406030204" pitchFamily="18" charset="0"/>
                    <a:cs typeface="Calibri Light" panose="020F0302020204030204" pitchFamily="34" charset="0"/>
                  </a:rPr>
                  <a:t>                                                              </a:t>
                </a:r>
                <a14:m>
                  <m:oMath xmlns:m="http://schemas.openxmlformats.org/officeDocument/2006/math">
                    <m:d>
                      <m:dPr>
                        <m:ctrlPr>
                          <a:rPr lang="en-CA" sz="2400" b="0" i="1" smtClean="0">
                            <a:solidFill>
                              <a:schemeClr val="bg1"/>
                            </a:solidFill>
                            <a:latin typeface="Cambria Math" panose="02040503050406030204" pitchFamily="18" charset="0"/>
                            <a:ea typeface="Cambria Math" panose="02040503050406030204" pitchFamily="18" charset="0"/>
                            <a:cs typeface="Calibri Light" panose="020F0302020204030204" pitchFamily="34" charset="0"/>
                          </a:rPr>
                        </m:ctrlPr>
                      </m:dPr>
                      <m:e>
                        <m:d>
                          <m:dPr>
                            <m:ctrlPr>
                              <a:rPr lang="en-CA" sz="2400" i="1">
                                <a:solidFill>
                                  <a:schemeClr val="bg1"/>
                                </a:solidFill>
                                <a:latin typeface="Cambria Math" panose="02040503050406030204" pitchFamily="18" charset="0"/>
                                <a:ea typeface="Cambria Math" panose="02040503050406030204" pitchFamily="18" charset="0"/>
                                <a:cs typeface="Calibri Light" panose="020F0302020204030204" pitchFamily="34" charset="0"/>
                              </a:rPr>
                            </m:ctrlPr>
                          </m:dPr>
                          <m:e>
                            <m:r>
                              <a:rPr lang="en-CA" sz="2400" i="1">
                                <a:solidFill>
                                  <a:schemeClr val="bg1"/>
                                </a:solidFill>
                                <a:latin typeface="Cambria Math" panose="02040503050406030204" pitchFamily="18" charset="0"/>
                                <a:ea typeface="Cambria Math" panose="02040503050406030204" pitchFamily="18" charset="0"/>
                                <a:cs typeface="Calibri Light" panose="020F0302020204030204" pitchFamily="34" charset="0"/>
                              </a:rPr>
                              <m:t>𝑥</m:t>
                            </m:r>
                            <m:r>
                              <a:rPr lang="en-CA" sz="2400" b="0" i="1" baseline="-25000" smtClean="0">
                                <a:solidFill>
                                  <a:schemeClr val="bg1"/>
                                </a:solidFill>
                                <a:latin typeface="Cambria Math" panose="02040503050406030204" pitchFamily="18" charset="0"/>
                                <a:ea typeface="Cambria Math" panose="02040503050406030204" pitchFamily="18" charset="0"/>
                                <a:cs typeface="Calibri Light" panose="020F0302020204030204" pitchFamily="34" charset="0"/>
                              </a:rPr>
                              <m:t>𝐷</m:t>
                            </m:r>
                            <m:r>
                              <a:rPr lang="en-CA" sz="2400" i="1">
                                <a:solidFill>
                                  <a:schemeClr val="bg1"/>
                                </a:solidFill>
                                <a:latin typeface="Cambria Math" panose="02040503050406030204" pitchFamily="18" charset="0"/>
                                <a:ea typeface="Cambria Math" panose="02040503050406030204" pitchFamily="18" charset="0"/>
                                <a:cs typeface="Calibri Light" panose="020F0302020204030204" pitchFamily="34" charset="0"/>
                              </a:rPr>
                              <m:t> −</m:t>
                            </m:r>
                            <m:r>
                              <a:rPr lang="en-CA" sz="2400" i="1" dirty="0">
                                <a:solidFill>
                                  <a:schemeClr val="bg1"/>
                                </a:solidFill>
                                <a:latin typeface="Cambria Math" panose="02040503050406030204" pitchFamily="18" charset="0"/>
                                <a:ea typeface="Cambria Math" panose="02040503050406030204" pitchFamily="18" charset="0"/>
                              </a:rPr>
                              <m:t>𝜇</m:t>
                            </m:r>
                            <m:r>
                              <a:rPr lang="en-CA" sz="2400" i="1" baseline="-25000" dirty="0">
                                <a:solidFill>
                                  <a:schemeClr val="bg1"/>
                                </a:solidFill>
                                <a:latin typeface="Cambria Math" panose="02040503050406030204" pitchFamily="18" charset="0"/>
                                <a:ea typeface="Cambria Math" panose="02040503050406030204" pitchFamily="18" charset="0"/>
                              </a:rPr>
                              <m:t>𝑥</m:t>
                            </m:r>
                          </m:e>
                        </m:d>
                        <m:r>
                          <a:rPr lang="en-CA" sz="2400" i="1" baseline="30000">
                            <a:solidFill>
                              <a:schemeClr val="bg1"/>
                            </a:solidFill>
                            <a:latin typeface="Cambria Math" panose="02040503050406030204" pitchFamily="18" charset="0"/>
                            <a:ea typeface="Cambria Math" panose="02040503050406030204" pitchFamily="18" charset="0"/>
                            <a:cs typeface="Calibri Light" panose="020F0302020204030204" pitchFamily="34" charset="0"/>
                          </a:rPr>
                          <m:t>2</m:t>
                        </m:r>
                        <m:r>
                          <a:rPr lang="en-CA" sz="2400" i="1">
                            <a:solidFill>
                              <a:schemeClr val="bg1"/>
                            </a:solidFill>
                            <a:latin typeface="Cambria Math" panose="02040503050406030204" pitchFamily="18" charset="0"/>
                            <a:ea typeface="Cambria Math" panose="02040503050406030204" pitchFamily="18" charset="0"/>
                            <a:cs typeface="Calibri Light" panose="020F0302020204030204" pitchFamily="34" charset="0"/>
                          </a:rPr>
                          <m:t>+</m:t>
                        </m:r>
                        <m:r>
                          <a:rPr lang="en-CA" sz="2400" i="1" baseline="30000">
                            <a:solidFill>
                              <a:schemeClr val="bg1"/>
                            </a:solidFill>
                            <a:latin typeface="Cambria Math" panose="02040503050406030204" pitchFamily="18" charset="0"/>
                            <a:ea typeface="Cambria Math" panose="02040503050406030204" pitchFamily="18" charset="0"/>
                            <a:cs typeface="Calibri Light" panose="020F0302020204030204" pitchFamily="34" charset="0"/>
                          </a:rPr>
                          <m:t> </m:t>
                        </m:r>
                        <m:d>
                          <m:dPr>
                            <m:ctrlPr>
                              <a:rPr lang="en-CA" sz="2400" i="1">
                                <a:solidFill>
                                  <a:schemeClr val="bg1"/>
                                </a:solidFill>
                                <a:latin typeface="Cambria Math" panose="02040503050406030204" pitchFamily="18" charset="0"/>
                                <a:ea typeface="Cambria Math" panose="02040503050406030204" pitchFamily="18" charset="0"/>
                                <a:cs typeface="Calibri Light" panose="020F0302020204030204" pitchFamily="34" charset="0"/>
                              </a:rPr>
                            </m:ctrlPr>
                          </m:dPr>
                          <m:e>
                            <m:r>
                              <a:rPr lang="en-CA" sz="2400" i="1">
                                <a:solidFill>
                                  <a:schemeClr val="bg1"/>
                                </a:solidFill>
                                <a:latin typeface="Cambria Math" panose="02040503050406030204" pitchFamily="18" charset="0"/>
                                <a:ea typeface="Cambria Math" panose="02040503050406030204" pitchFamily="18" charset="0"/>
                                <a:cs typeface="Calibri Light" panose="020F0302020204030204" pitchFamily="34" charset="0"/>
                              </a:rPr>
                              <m:t>𝑦</m:t>
                            </m:r>
                            <m:r>
                              <a:rPr lang="en-CA" sz="2400" b="0" i="1" baseline="-25000" smtClean="0">
                                <a:solidFill>
                                  <a:schemeClr val="bg1"/>
                                </a:solidFill>
                                <a:latin typeface="Cambria Math" panose="02040503050406030204" pitchFamily="18" charset="0"/>
                                <a:ea typeface="Cambria Math" panose="02040503050406030204" pitchFamily="18" charset="0"/>
                                <a:cs typeface="Calibri Light" panose="020F0302020204030204" pitchFamily="34" charset="0"/>
                              </a:rPr>
                              <m:t>𝐷</m:t>
                            </m:r>
                            <m:r>
                              <a:rPr lang="en-CA" sz="2400" i="1">
                                <a:solidFill>
                                  <a:schemeClr val="bg1"/>
                                </a:solidFill>
                                <a:latin typeface="Cambria Math" panose="02040503050406030204" pitchFamily="18" charset="0"/>
                                <a:ea typeface="Cambria Math" panose="02040503050406030204" pitchFamily="18" charset="0"/>
                                <a:cs typeface="Calibri Light" panose="020F0302020204030204" pitchFamily="34" charset="0"/>
                              </a:rPr>
                              <m:t> −</m:t>
                            </m:r>
                            <m:r>
                              <a:rPr lang="en-CA" sz="2400" i="1" dirty="0">
                                <a:solidFill>
                                  <a:schemeClr val="bg1"/>
                                </a:solidFill>
                                <a:latin typeface="Cambria Math" panose="02040503050406030204" pitchFamily="18" charset="0"/>
                                <a:ea typeface="Cambria Math" panose="02040503050406030204" pitchFamily="18" charset="0"/>
                              </a:rPr>
                              <m:t>𝜇</m:t>
                            </m:r>
                            <m:r>
                              <a:rPr lang="en-CA" sz="2400" i="1" baseline="-25000" dirty="0">
                                <a:solidFill>
                                  <a:schemeClr val="bg1"/>
                                </a:solidFill>
                                <a:latin typeface="Cambria Math" panose="02040503050406030204" pitchFamily="18" charset="0"/>
                                <a:ea typeface="Cambria Math" panose="02040503050406030204" pitchFamily="18" charset="0"/>
                              </a:rPr>
                              <m:t>𝑦</m:t>
                            </m:r>
                          </m:e>
                        </m:d>
                        <m:r>
                          <a:rPr lang="en-CA" sz="2400" i="1" baseline="30000">
                            <a:solidFill>
                              <a:schemeClr val="bg1"/>
                            </a:solidFill>
                            <a:latin typeface="Cambria Math" panose="02040503050406030204" pitchFamily="18" charset="0"/>
                            <a:ea typeface="Cambria Math" panose="02040503050406030204" pitchFamily="18" charset="0"/>
                            <a:cs typeface="Calibri Light" panose="020F0302020204030204" pitchFamily="34" charset="0"/>
                          </a:rPr>
                          <m:t>2</m:t>
                        </m:r>
                      </m:e>
                    </m:d>
                    <m:r>
                      <a:rPr lang="en-CA" sz="2400" b="0" i="1" smtClean="0">
                        <a:solidFill>
                          <a:schemeClr val="bg1"/>
                        </a:solidFill>
                        <a:latin typeface="Cambria Math" panose="02040503050406030204" pitchFamily="18" charset="0"/>
                        <a:ea typeface="Cambria Math" panose="02040503050406030204" pitchFamily="18" charset="0"/>
                        <a:cs typeface="Calibri Light" panose="020F0302020204030204" pitchFamily="34" charset="0"/>
                      </a:rPr>
                      <m:t>+</m:t>
                    </m:r>
                  </m:oMath>
                </a14:m>
                <a:endParaRPr lang="en-US" sz="2400" dirty="0">
                  <a:solidFill>
                    <a:schemeClr val="bg1"/>
                  </a:solidFill>
                  <a:cs typeface="Calibri Light" panose="020F0302020204030204" pitchFamily="34" charset="0"/>
                </a:endParaRPr>
              </a:p>
              <a:p>
                <a:pPr marL="0" indent="0">
                  <a:lnSpc>
                    <a:spcPct val="100000"/>
                  </a:lnSpc>
                  <a:buNone/>
                </a:pPr>
                <a:endParaRPr lang="en-US" sz="2400" dirty="0">
                  <a:solidFill>
                    <a:schemeClr val="bg1"/>
                  </a:solidFill>
                  <a:cs typeface="Calibri Light" panose="020F0302020204030204" pitchFamily="34" charset="0"/>
                </a:endParaRPr>
              </a:p>
              <a:p>
                <a:pPr marL="0" indent="0">
                  <a:lnSpc>
                    <a:spcPct val="100000"/>
                  </a:lnSpc>
                  <a:buNone/>
                </a:pPr>
                <a:endParaRPr lang="en-US" sz="2400" dirty="0">
                  <a:solidFill>
                    <a:schemeClr val="bg1"/>
                  </a:solidFill>
                  <a:cs typeface="Calibri Light" panose="020F0302020204030204" pitchFamily="34" charset="0"/>
                </a:endParaRPr>
              </a:p>
              <a:p>
                <a:pPr marL="0" indent="0">
                  <a:lnSpc>
                    <a:spcPct val="100000"/>
                  </a:lnSpc>
                  <a:buNone/>
                </a:pPr>
                <a:endParaRPr lang="en-US" sz="2400" dirty="0">
                  <a:solidFill>
                    <a:schemeClr val="bg1"/>
                  </a:solidFill>
                  <a:cs typeface="Calibri Light" panose="020F0302020204030204" pitchFamily="34" charset="0"/>
                </a:endParaRPr>
              </a:p>
              <a:p>
                <a:pPr marL="0" indent="0">
                  <a:lnSpc>
                    <a:spcPct val="100000"/>
                  </a:lnSpc>
                  <a:buFont typeface="Arial" panose="020B0604020202020204" pitchFamily="34" charset="0"/>
                  <a:buNone/>
                </a:pPr>
                <a:endParaRPr lang="en-US" sz="2400" dirty="0">
                  <a:solidFill>
                    <a:schemeClr val="bg1"/>
                  </a:solidFill>
                  <a:cs typeface="Calibri Light" panose="020F0302020204030204" pitchFamily="34" charset="0"/>
                </a:endParaRPr>
              </a:p>
            </p:txBody>
          </p:sp>
        </mc:Choice>
        <mc:Fallback>
          <p:sp>
            <p:nvSpPr>
              <p:cNvPr id="7" name="Content Placeholder 2">
                <a:extLst>
                  <a:ext uri="{FF2B5EF4-FFF2-40B4-BE49-F238E27FC236}">
                    <a16:creationId xmlns:a16="http://schemas.microsoft.com/office/drawing/2014/main" id="{96A83D2B-18CF-A232-4EF2-D6D21BE0828E}"/>
                  </a:ext>
                </a:extLst>
              </p:cNvPr>
              <p:cNvSpPr txBox="1">
                <a:spLocks noRot="1" noChangeAspect="1" noMove="1" noResize="1" noEditPoints="1" noAdjustHandles="1" noChangeArrowheads="1" noChangeShapeType="1" noTextEdit="1"/>
              </p:cNvSpPr>
              <p:nvPr/>
            </p:nvSpPr>
            <p:spPr>
              <a:xfrm>
                <a:off x="-1736271" y="4000751"/>
                <a:ext cx="10270672" cy="4351338"/>
              </a:xfrm>
              <a:prstGeom prst="rect">
                <a:avLst/>
              </a:prstGeom>
              <a:blipFill>
                <a:blip r:embed="rId3"/>
                <a:stretch>
                  <a:fillRect t="-581"/>
                </a:stretch>
              </a:blipFill>
            </p:spPr>
            <p:txBody>
              <a:bodyPr/>
              <a:lstStyle/>
              <a:p>
                <a:r>
                  <a:rPr lang="en-US">
                    <a:noFill/>
                  </a:rPr>
                  <a:t> </a:t>
                </a:r>
              </a:p>
            </p:txBody>
          </p:sp>
        </mc:Fallback>
      </mc:AlternateContent>
      <p:pic>
        <p:nvPicPr>
          <p:cNvPr id="11265" name="Picture 1" descr="page12image20593280">
            <a:extLst>
              <a:ext uri="{FF2B5EF4-FFF2-40B4-BE49-F238E27FC236}">
                <a16:creationId xmlns:a16="http://schemas.microsoft.com/office/drawing/2014/main" id="{71B15B88-C747-0C45-FA57-7B4312468D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269"/>
          <a:stretch/>
        </p:blipFill>
        <p:spPr bwMode="auto">
          <a:xfrm>
            <a:off x="6705600" y="882335"/>
            <a:ext cx="4893368" cy="538079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7DA22E5D-D6C1-977A-2327-E99BF6775576}"/>
              </a:ext>
            </a:extLst>
          </p:cNvPr>
          <p:cNvSpPr>
            <a:spLocks noGrp="1"/>
          </p:cNvSpPr>
          <p:nvPr>
            <p:ph type="title"/>
          </p:nvPr>
        </p:nvSpPr>
        <p:spPr>
          <a:xfrm>
            <a:off x="838200" y="365125"/>
            <a:ext cx="10515600" cy="1325563"/>
          </a:xfrm>
        </p:spPr>
        <p:txBody>
          <a:bodyPr/>
          <a:lstStyle/>
          <a:p>
            <a:r>
              <a:rPr lang="en-US" dirty="0">
                <a:solidFill>
                  <a:schemeClr val="bg1"/>
                </a:solidFill>
              </a:rPr>
              <a:t>Evaluating Cluster Quality</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302FBB5-0C9F-26CA-DA46-717BE7433E28}"/>
                  </a:ext>
                </a:extLst>
              </p:cNvPr>
              <p:cNvSpPr txBox="1"/>
              <p:nvPr/>
            </p:nvSpPr>
            <p:spPr>
              <a:xfrm>
                <a:off x="6899009" y="3746332"/>
                <a:ext cx="696468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bg1"/>
                          </a:solidFill>
                          <a:latin typeface="Cambria Math" panose="02040503050406030204" pitchFamily="18" charset="0"/>
                          <a:ea typeface="Cambria Math" panose="02040503050406030204" pitchFamily="18" charset="0"/>
                        </a:rPr>
                        <m:t>𝜇</m:t>
                      </m:r>
                    </m:oMath>
                  </m:oMathPara>
                </a14:m>
                <a:endParaRPr lang="en-US" sz="2400" dirty="0">
                  <a:solidFill>
                    <a:schemeClr val="bg1"/>
                  </a:solidFill>
                </a:endParaRPr>
              </a:p>
            </p:txBody>
          </p:sp>
        </mc:Choice>
        <mc:Fallback>
          <p:sp>
            <p:nvSpPr>
              <p:cNvPr id="10" name="TextBox 9">
                <a:extLst>
                  <a:ext uri="{FF2B5EF4-FFF2-40B4-BE49-F238E27FC236}">
                    <a16:creationId xmlns:a16="http://schemas.microsoft.com/office/drawing/2014/main" id="{5302FBB5-0C9F-26CA-DA46-717BE7433E28}"/>
                  </a:ext>
                </a:extLst>
              </p:cNvPr>
              <p:cNvSpPr txBox="1">
                <a:spLocks noRot="1" noChangeAspect="1" noMove="1" noResize="1" noEditPoints="1" noAdjustHandles="1" noChangeArrowheads="1" noChangeShapeType="1" noTextEdit="1"/>
              </p:cNvSpPr>
              <p:nvPr/>
            </p:nvSpPr>
            <p:spPr>
              <a:xfrm>
                <a:off x="6899009" y="3746332"/>
                <a:ext cx="6964680" cy="461665"/>
              </a:xfrm>
              <a:prstGeom prst="rect">
                <a:avLst/>
              </a:prstGeom>
              <a:blipFill>
                <a:blip r:embed="rId5"/>
                <a:stretch>
                  <a:fillRect b="-540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5DB158B0-1CF6-844B-FDAF-3BEAD5A978B6}"/>
                  </a:ext>
                </a:extLst>
              </p:cNvPr>
              <p:cNvSpPr txBox="1"/>
              <p:nvPr/>
            </p:nvSpPr>
            <p:spPr>
              <a:xfrm>
                <a:off x="4440879" y="4611578"/>
                <a:ext cx="696468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2400" i="1" smtClean="0">
                          <a:solidFill>
                            <a:schemeClr val="bg1"/>
                          </a:solidFill>
                          <a:latin typeface="Cambria Math" panose="02040503050406030204" pitchFamily="18" charset="0"/>
                          <a:ea typeface="Cambria Math" panose="02040503050406030204" pitchFamily="18" charset="0"/>
                        </a:rPr>
                        <m:t>𝐴</m:t>
                      </m:r>
                    </m:oMath>
                  </m:oMathPara>
                </a14:m>
                <a:endParaRPr lang="en-US" sz="2400" dirty="0">
                  <a:solidFill>
                    <a:schemeClr val="bg1"/>
                  </a:solidFill>
                </a:endParaRPr>
              </a:p>
            </p:txBody>
          </p:sp>
        </mc:Choice>
        <mc:Fallback>
          <p:sp>
            <p:nvSpPr>
              <p:cNvPr id="11" name="TextBox 10">
                <a:extLst>
                  <a:ext uri="{FF2B5EF4-FFF2-40B4-BE49-F238E27FC236}">
                    <a16:creationId xmlns:a16="http://schemas.microsoft.com/office/drawing/2014/main" id="{5DB158B0-1CF6-844B-FDAF-3BEAD5A978B6}"/>
                  </a:ext>
                </a:extLst>
              </p:cNvPr>
              <p:cNvSpPr txBox="1">
                <a:spLocks noRot="1" noChangeAspect="1" noMove="1" noResize="1" noEditPoints="1" noAdjustHandles="1" noChangeArrowheads="1" noChangeShapeType="1" noTextEdit="1"/>
              </p:cNvSpPr>
              <p:nvPr/>
            </p:nvSpPr>
            <p:spPr>
              <a:xfrm>
                <a:off x="4440879" y="4611578"/>
                <a:ext cx="6964680"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515D6A24-5CC0-17E1-F9FC-562B2F5C7ADF}"/>
                  </a:ext>
                </a:extLst>
              </p:cNvPr>
              <p:cNvSpPr txBox="1"/>
              <p:nvPr/>
            </p:nvSpPr>
            <p:spPr>
              <a:xfrm>
                <a:off x="7171199" y="4924289"/>
                <a:ext cx="696468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2400" b="0" i="1" smtClean="0">
                          <a:solidFill>
                            <a:schemeClr val="bg1"/>
                          </a:solidFill>
                          <a:latin typeface="Cambria Math" panose="02040503050406030204" pitchFamily="18" charset="0"/>
                          <a:ea typeface="Cambria Math" panose="02040503050406030204" pitchFamily="18" charset="0"/>
                        </a:rPr>
                        <m:t>𝐵</m:t>
                      </m:r>
                    </m:oMath>
                  </m:oMathPara>
                </a14:m>
                <a:endParaRPr lang="en-US" sz="2400" dirty="0">
                  <a:solidFill>
                    <a:schemeClr val="bg1"/>
                  </a:solidFill>
                </a:endParaRPr>
              </a:p>
            </p:txBody>
          </p:sp>
        </mc:Choice>
        <mc:Fallback>
          <p:sp>
            <p:nvSpPr>
              <p:cNvPr id="12" name="TextBox 11">
                <a:extLst>
                  <a:ext uri="{FF2B5EF4-FFF2-40B4-BE49-F238E27FC236}">
                    <a16:creationId xmlns:a16="http://schemas.microsoft.com/office/drawing/2014/main" id="{515D6A24-5CC0-17E1-F9FC-562B2F5C7ADF}"/>
                  </a:ext>
                </a:extLst>
              </p:cNvPr>
              <p:cNvSpPr txBox="1">
                <a:spLocks noRot="1" noChangeAspect="1" noMove="1" noResize="1" noEditPoints="1" noAdjustHandles="1" noChangeArrowheads="1" noChangeShapeType="1" noTextEdit="1"/>
              </p:cNvSpPr>
              <p:nvPr/>
            </p:nvSpPr>
            <p:spPr>
              <a:xfrm>
                <a:off x="7171199" y="4924289"/>
                <a:ext cx="6964680"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BE157E38-B128-609A-5940-E22445A51AD1}"/>
                  </a:ext>
                </a:extLst>
              </p:cNvPr>
              <p:cNvSpPr txBox="1"/>
              <p:nvPr/>
            </p:nvSpPr>
            <p:spPr>
              <a:xfrm>
                <a:off x="7923219" y="4491275"/>
                <a:ext cx="5653237"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2400" b="0" i="1" smtClean="0">
                          <a:solidFill>
                            <a:schemeClr val="bg1"/>
                          </a:solidFill>
                          <a:latin typeface="Cambria Math" panose="02040503050406030204" pitchFamily="18" charset="0"/>
                          <a:ea typeface="Cambria Math" panose="02040503050406030204" pitchFamily="18" charset="0"/>
                        </a:rPr>
                        <m:t>𝐶</m:t>
                      </m:r>
                    </m:oMath>
                  </m:oMathPara>
                </a14:m>
                <a:endParaRPr lang="en-US" sz="2400" dirty="0">
                  <a:solidFill>
                    <a:schemeClr val="bg1"/>
                  </a:solidFill>
                </a:endParaRPr>
              </a:p>
            </p:txBody>
          </p:sp>
        </mc:Choice>
        <mc:Fallback>
          <p:sp>
            <p:nvSpPr>
              <p:cNvPr id="13" name="TextBox 12">
                <a:extLst>
                  <a:ext uri="{FF2B5EF4-FFF2-40B4-BE49-F238E27FC236}">
                    <a16:creationId xmlns:a16="http://schemas.microsoft.com/office/drawing/2014/main" id="{BE157E38-B128-609A-5940-E22445A51AD1}"/>
                  </a:ext>
                </a:extLst>
              </p:cNvPr>
              <p:cNvSpPr txBox="1">
                <a:spLocks noRot="1" noChangeAspect="1" noMove="1" noResize="1" noEditPoints="1" noAdjustHandles="1" noChangeArrowheads="1" noChangeShapeType="1" noTextEdit="1"/>
              </p:cNvSpPr>
              <p:nvPr/>
            </p:nvSpPr>
            <p:spPr>
              <a:xfrm>
                <a:off x="7923219" y="4491275"/>
                <a:ext cx="5653237"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C548B267-33DD-D7E5-3624-215F97A017AB}"/>
                  </a:ext>
                </a:extLst>
              </p:cNvPr>
              <p:cNvSpPr txBox="1"/>
              <p:nvPr/>
            </p:nvSpPr>
            <p:spPr>
              <a:xfrm>
                <a:off x="8024785" y="1477712"/>
                <a:ext cx="696468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2400" b="0" i="1" smtClean="0">
                          <a:solidFill>
                            <a:schemeClr val="bg1"/>
                          </a:solidFill>
                          <a:latin typeface="Cambria Math" panose="02040503050406030204" pitchFamily="18" charset="0"/>
                          <a:ea typeface="Cambria Math" panose="02040503050406030204" pitchFamily="18" charset="0"/>
                        </a:rPr>
                        <m:t>𝐷</m:t>
                      </m:r>
                    </m:oMath>
                  </m:oMathPara>
                </a14:m>
                <a:endParaRPr lang="en-US" sz="2400" dirty="0">
                  <a:solidFill>
                    <a:schemeClr val="bg1"/>
                  </a:solidFill>
                </a:endParaRPr>
              </a:p>
            </p:txBody>
          </p:sp>
        </mc:Choice>
        <mc:Fallback>
          <p:sp>
            <p:nvSpPr>
              <p:cNvPr id="14" name="TextBox 13">
                <a:extLst>
                  <a:ext uri="{FF2B5EF4-FFF2-40B4-BE49-F238E27FC236}">
                    <a16:creationId xmlns:a16="http://schemas.microsoft.com/office/drawing/2014/main" id="{C548B267-33DD-D7E5-3624-215F97A017AB}"/>
                  </a:ext>
                </a:extLst>
              </p:cNvPr>
              <p:cNvSpPr txBox="1">
                <a:spLocks noRot="1" noChangeAspect="1" noMove="1" noResize="1" noEditPoints="1" noAdjustHandles="1" noChangeArrowheads="1" noChangeShapeType="1" noTextEdit="1"/>
              </p:cNvSpPr>
              <p:nvPr/>
            </p:nvSpPr>
            <p:spPr>
              <a:xfrm>
                <a:off x="8024785" y="1477712"/>
                <a:ext cx="6964680"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2CB6FAB4-E9CD-08C7-6E36-7C7BC8351F84}"/>
                  </a:ext>
                </a:extLst>
              </p:cNvPr>
              <p:cNvSpPr txBox="1"/>
              <p:nvPr/>
            </p:nvSpPr>
            <p:spPr>
              <a:xfrm>
                <a:off x="2311368" y="4071923"/>
                <a:ext cx="3154497" cy="400110"/>
              </a:xfrm>
              <a:prstGeom prst="rect">
                <a:avLst/>
              </a:prstGeom>
              <a:solidFill>
                <a:schemeClr val="tx1"/>
              </a:solidFill>
              <a:ln>
                <a:noFill/>
              </a:ln>
            </p:spPr>
            <p:txBody>
              <a:bodyPr wrap="square" rtlCol="0">
                <a:spAutoFit/>
              </a:bodyPr>
              <a:lstStyle/>
              <a:p>
                <a:pPr algn="ctr"/>
                <a:r>
                  <a:rPr lang="en-US" sz="2000" dirty="0">
                    <a:solidFill>
                      <a:schemeClr val="bg1"/>
                    </a:solidFill>
                  </a:rPr>
                  <a:t>Distance of  </a:t>
                </a:r>
                <a14:m>
                  <m:oMath xmlns:m="http://schemas.openxmlformats.org/officeDocument/2006/math">
                    <m:r>
                      <a:rPr lang="en-US" sz="2000" i="1" dirty="0" smtClean="0">
                        <a:solidFill>
                          <a:schemeClr val="bg1"/>
                        </a:solidFill>
                        <a:latin typeface="Cambria Math" panose="02040503050406030204" pitchFamily="18" charset="0"/>
                      </a:rPr>
                      <m:t>𝐴</m:t>
                    </m:r>
                    <m:r>
                      <a:rPr lang="en-US" sz="2000" i="1" dirty="0">
                        <a:solidFill>
                          <a:schemeClr val="bg1"/>
                        </a:solidFill>
                        <a:latin typeface="Cambria Math" panose="02040503050406030204" pitchFamily="18" charset="0"/>
                      </a:rPr>
                      <m:t> </m:t>
                    </m:r>
                  </m:oMath>
                </a14:m>
                <a:r>
                  <a:rPr lang="en-US" sz="2000" dirty="0">
                    <a:solidFill>
                      <a:schemeClr val="bg1"/>
                    </a:solidFill>
                  </a:rPr>
                  <a:t>to Centroid</a:t>
                </a:r>
              </a:p>
            </p:txBody>
          </p:sp>
        </mc:Choice>
        <mc:Fallback>
          <p:sp>
            <p:nvSpPr>
              <p:cNvPr id="15" name="TextBox 14">
                <a:extLst>
                  <a:ext uri="{FF2B5EF4-FFF2-40B4-BE49-F238E27FC236}">
                    <a16:creationId xmlns:a16="http://schemas.microsoft.com/office/drawing/2014/main" id="{2CB6FAB4-E9CD-08C7-6E36-7C7BC8351F84}"/>
                  </a:ext>
                </a:extLst>
              </p:cNvPr>
              <p:cNvSpPr txBox="1">
                <a:spLocks noRot="1" noChangeAspect="1" noMove="1" noResize="1" noEditPoints="1" noAdjustHandles="1" noChangeArrowheads="1" noChangeShapeType="1" noTextEdit="1"/>
              </p:cNvSpPr>
              <p:nvPr/>
            </p:nvSpPr>
            <p:spPr>
              <a:xfrm>
                <a:off x="2311368" y="4071923"/>
                <a:ext cx="3154497" cy="400110"/>
              </a:xfrm>
              <a:prstGeom prst="rect">
                <a:avLst/>
              </a:prstGeom>
              <a:blipFill>
                <a:blip r:embed="rId10"/>
                <a:stretch>
                  <a:fillRect t="-3030" b="-27273"/>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D00F1299-8E39-6229-F282-AB8541C073C6}"/>
                  </a:ext>
                </a:extLst>
              </p:cNvPr>
              <p:cNvSpPr txBox="1"/>
              <p:nvPr/>
            </p:nvSpPr>
            <p:spPr>
              <a:xfrm>
                <a:off x="2351500" y="4542901"/>
                <a:ext cx="3147426" cy="400110"/>
              </a:xfrm>
              <a:prstGeom prst="rect">
                <a:avLst/>
              </a:prstGeom>
              <a:solidFill>
                <a:schemeClr val="tx1"/>
              </a:solidFill>
              <a:ln>
                <a:noFill/>
              </a:ln>
            </p:spPr>
            <p:txBody>
              <a:bodyPr wrap="square" rtlCol="0">
                <a:spAutoFit/>
              </a:bodyPr>
              <a:lstStyle/>
              <a:p>
                <a:pPr algn="ctr"/>
                <a:r>
                  <a:rPr lang="en-US" sz="2000" dirty="0">
                    <a:solidFill>
                      <a:schemeClr val="bg1"/>
                    </a:solidFill>
                  </a:rPr>
                  <a:t>Distance of  </a:t>
                </a:r>
                <a14:m>
                  <m:oMath xmlns:m="http://schemas.openxmlformats.org/officeDocument/2006/math">
                    <m:r>
                      <a:rPr lang="en-CA" sz="2000" b="0" i="1" dirty="0" smtClean="0">
                        <a:solidFill>
                          <a:schemeClr val="bg1"/>
                        </a:solidFill>
                        <a:latin typeface="Cambria Math" panose="02040503050406030204" pitchFamily="18" charset="0"/>
                      </a:rPr>
                      <m:t>𝐵</m:t>
                    </m:r>
                    <m:r>
                      <a:rPr lang="en-US" sz="2000" i="1" dirty="0">
                        <a:solidFill>
                          <a:schemeClr val="bg1"/>
                        </a:solidFill>
                        <a:latin typeface="Cambria Math" panose="02040503050406030204" pitchFamily="18" charset="0"/>
                      </a:rPr>
                      <m:t> </m:t>
                    </m:r>
                  </m:oMath>
                </a14:m>
                <a:r>
                  <a:rPr lang="en-US" sz="2000" dirty="0">
                    <a:solidFill>
                      <a:schemeClr val="bg1"/>
                    </a:solidFill>
                  </a:rPr>
                  <a:t>to Centroid</a:t>
                </a:r>
              </a:p>
            </p:txBody>
          </p:sp>
        </mc:Choice>
        <mc:Fallback>
          <p:sp>
            <p:nvSpPr>
              <p:cNvPr id="16" name="TextBox 15">
                <a:extLst>
                  <a:ext uri="{FF2B5EF4-FFF2-40B4-BE49-F238E27FC236}">
                    <a16:creationId xmlns:a16="http://schemas.microsoft.com/office/drawing/2014/main" id="{D00F1299-8E39-6229-F282-AB8541C073C6}"/>
                  </a:ext>
                </a:extLst>
              </p:cNvPr>
              <p:cNvSpPr txBox="1">
                <a:spLocks noRot="1" noChangeAspect="1" noMove="1" noResize="1" noEditPoints="1" noAdjustHandles="1" noChangeArrowheads="1" noChangeShapeType="1" noTextEdit="1"/>
              </p:cNvSpPr>
              <p:nvPr/>
            </p:nvSpPr>
            <p:spPr>
              <a:xfrm>
                <a:off x="2351500" y="4542901"/>
                <a:ext cx="3147426" cy="400110"/>
              </a:xfrm>
              <a:prstGeom prst="rect">
                <a:avLst/>
              </a:prstGeom>
              <a:blipFill>
                <a:blip r:embed="rId11"/>
                <a:stretch>
                  <a:fillRect t="-3030" b="-27273"/>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2D59692A-1597-893E-5B42-931376248438}"/>
                  </a:ext>
                </a:extLst>
              </p:cNvPr>
              <p:cNvSpPr txBox="1"/>
              <p:nvPr/>
            </p:nvSpPr>
            <p:spPr>
              <a:xfrm>
                <a:off x="2351500" y="4952940"/>
                <a:ext cx="3147426" cy="400110"/>
              </a:xfrm>
              <a:prstGeom prst="rect">
                <a:avLst/>
              </a:prstGeom>
              <a:solidFill>
                <a:schemeClr val="tx1"/>
              </a:solidFill>
              <a:ln>
                <a:noFill/>
              </a:ln>
            </p:spPr>
            <p:txBody>
              <a:bodyPr wrap="square" rtlCol="0">
                <a:spAutoFit/>
              </a:bodyPr>
              <a:lstStyle/>
              <a:p>
                <a:pPr algn="ctr"/>
                <a:r>
                  <a:rPr lang="en-US" sz="2000" dirty="0">
                    <a:solidFill>
                      <a:schemeClr val="bg1"/>
                    </a:solidFill>
                  </a:rPr>
                  <a:t>Distance of  </a:t>
                </a:r>
                <a14:m>
                  <m:oMath xmlns:m="http://schemas.openxmlformats.org/officeDocument/2006/math">
                    <m:r>
                      <a:rPr lang="en-CA" sz="2000" b="0" i="1" dirty="0" smtClean="0">
                        <a:solidFill>
                          <a:schemeClr val="bg1"/>
                        </a:solidFill>
                        <a:latin typeface="Cambria Math" panose="02040503050406030204" pitchFamily="18" charset="0"/>
                      </a:rPr>
                      <m:t>𝐶</m:t>
                    </m:r>
                    <m:r>
                      <a:rPr lang="en-US" sz="2000" i="1" dirty="0">
                        <a:solidFill>
                          <a:schemeClr val="bg1"/>
                        </a:solidFill>
                        <a:latin typeface="Cambria Math" panose="02040503050406030204" pitchFamily="18" charset="0"/>
                      </a:rPr>
                      <m:t> </m:t>
                    </m:r>
                  </m:oMath>
                </a14:m>
                <a:r>
                  <a:rPr lang="en-US" sz="2000" dirty="0">
                    <a:solidFill>
                      <a:schemeClr val="bg1"/>
                    </a:solidFill>
                  </a:rPr>
                  <a:t>to Centroid</a:t>
                </a:r>
              </a:p>
            </p:txBody>
          </p:sp>
        </mc:Choice>
        <mc:Fallback>
          <p:sp>
            <p:nvSpPr>
              <p:cNvPr id="17" name="TextBox 16">
                <a:extLst>
                  <a:ext uri="{FF2B5EF4-FFF2-40B4-BE49-F238E27FC236}">
                    <a16:creationId xmlns:a16="http://schemas.microsoft.com/office/drawing/2014/main" id="{2D59692A-1597-893E-5B42-931376248438}"/>
                  </a:ext>
                </a:extLst>
              </p:cNvPr>
              <p:cNvSpPr txBox="1">
                <a:spLocks noRot="1" noChangeAspect="1" noMove="1" noResize="1" noEditPoints="1" noAdjustHandles="1" noChangeArrowheads="1" noChangeShapeType="1" noTextEdit="1"/>
              </p:cNvSpPr>
              <p:nvPr/>
            </p:nvSpPr>
            <p:spPr>
              <a:xfrm>
                <a:off x="2351500" y="4952940"/>
                <a:ext cx="3147426" cy="400110"/>
              </a:xfrm>
              <a:prstGeom prst="rect">
                <a:avLst/>
              </a:prstGeom>
              <a:blipFill>
                <a:blip r:embed="rId12"/>
                <a:stretch>
                  <a:fillRect t="-3030" b="-30303"/>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8B3233ED-D588-61A6-B737-CE6A248495AA}"/>
                  </a:ext>
                </a:extLst>
              </p:cNvPr>
              <p:cNvSpPr txBox="1"/>
              <p:nvPr/>
            </p:nvSpPr>
            <p:spPr>
              <a:xfrm>
                <a:off x="2351500" y="5445601"/>
                <a:ext cx="3195563" cy="400110"/>
              </a:xfrm>
              <a:prstGeom prst="rect">
                <a:avLst/>
              </a:prstGeom>
              <a:solidFill>
                <a:schemeClr val="tx1"/>
              </a:solidFill>
              <a:ln>
                <a:noFill/>
              </a:ln>
            </p:spPr>
            <p:txBody>
              <a:bodyPr wrap="square" rtlCol="0">
                <a:spAutoFit/>
              </a:bodyPr>
              <a:lstStyle/>
              <a:p>
                <a:pPr algn="ctr"/>
                <a:r>
                  <a:rPr lang="en-US" sz="2000" dirty="0">
                    <a:solidFill>
                      <a:schemeClr val="bg1"/>
                    </a:solidFill>
                  </a:rPr>
                  <a:t>Distance of  </a:t>
                </a:r>
                <a14:m>
                  <m:oMath xmlns:m="http://schemas.openxmlformats.org/officeDocument/2006/math">
                    <m:r>
                      <a:rPr lang="en-CA" sz="2000" b="0" i="1" dirty="0" smtClean="0">
                        <a:solidFill>
                          <a:schemeClr val="bg1"/>
                        </a:solidFill>
                        <a:latin typeface="Cambria Math" panose="02040503050406030204" pitchFamily="18" charset="0"/>
                      </a:rPr>
                      <m:t>𝐷</m:t>
                    </m:r>
                    <m:r>
                      <a:rPr lang="en-US" sz="2000" i="1" dirty="0">
                        <a:solidFill>
                          <a:schemeClr val="bg1"/>
                        </a:solidFill>
                        <a:latin typeface="Cambria Math" panose="02040503050406030204" pitchFamily="18" charset="0"/>
                      </a:rPr>
                      <m:t> </m:t>
                    </m:r>
                  </m:oMath>
                </a14:m>
                <a:r>
                  <a:rPr lang="en-US" sz="2000" dirty="0">
                    <a:solidFill>
                      <a:schemeClr val="bg1"/>
                    </a:solidFill>
                  </a:rPr>
                  <a:t>to Centroid</a:t>
                </a:r>
              </a:p>
            </p:txBody>
          </p:sp>
        </mc:Choice>
        <mc:Fallback>
          <p:sp>
            <p:nvSpPr>
              <p:cNvPr id="18" name="TextBox 17">
                <a:extLst>
                  <a:ext uri="{FF2B5EF4-FFF2-40B4-BE49-F238E27FC236}">
                    <a16:creationId xmlns:a16="http://schemas.microsoft.com/office/drawing/2014/main" id="{8B3233ED-D588-61A6-B737-CE6A248495AA}"/>
                  </a:ext>
                </a:extLst>
              </p:cNvPr>
              <p:cNvSpPr txBox="1">
                <a:spLocks noRot="1" noChangeAspect="1" noMove="1" noResize="1" noEditPoints="1" noAdjustHandles="1" noChangeArrowheads="1" noChangeShapeType="1" noTextEdit="1"/>
              </p:cNvSpPr>
              <p:nvPr/>
            </p:nvSpPr>
            <p:spPr>
              <a:xfrm>
                <a:off x="2351500" y="5445601"/>
                <a:ext cx="3195563" cy="400110"/>
              </a:xfrm>
              <a:prstGeom prst="rect">
                <a:avLst/>
              </a:prstGeom>
              <a:blipFill>
                <a:blip r:embed="rId13"/>
                <a:stretch>
                  <a:fillRect t="-3030" b="-2727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20841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a:extLst>
            <a:ext uri="{FF2B5EF4-FFF2-40B4-BE49-F238E27FC236}">
              <a16:creationId xmlns:a16="http://schemas.microsoft.com/office/drawing/2014/main" id="{0724223F-2B8B-173E-D556-B45C8160439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6535BA-1E5E-FB5B-6FA6-42F35AF9D372}"/>
              </a:ext>
            </a:extLst>
          </p:cNvPr>
          <p:cNvSpPr>
            <a:spLocks noGrp="1"/>
          </p:cNvSpPr>
          <p:nvPr>
            <p:ph idx="1"/>
          </p:nvPr>
        </p:nvSpPr>
        <p:spPr>
          <a:xfrm>
            <a:off x="702128" y="1732611"/>
            <a:ext cx="4780547" cy="4351338"/>
          </a:xfrm>
        </p:spPr>
        <p:txBody>
          <a:bodyPr>
            <a:noAutofit/>
          </a:bodyPr>
          <a:lstStyle/>
          <a:p>
            <a:pPr>
              <a:buFont typeface="Courier New" panose="02070309020205020404" pitchFamily="49" charset="0"/>
              <a:buChar char="o"/>
            </a:pPr>
            <a:endParaRPr lang="en-CA" sz="2400" dirty="0">
              <a:solidFill>
                <a:schemeClr val="bg1"/>
              </a:solidFill>
            </a:endParaRPr>
          </a:p>
          <a:p>
            <a:pPr>
              <a:buFont typeface="Courier New" panose="02070309020205020404" pitchFamily="49" charset="0"/>
              <a:buChar char="o"/>
            </a:pPr>
            <a:endParaRPr lang="en-CA" sz="900" dirty="0">
              <a:solidFill>
                <a:schemeClr val="bg1"/>
              </a:solidFill>
            </a:endParaRPr>
          </a:p>
          <a:p>
            <a:pPr>
              <a:buFont typeface="Courier New" panose="02070309020205020404" pitchFamily="49" charset="0"/>
              <a:buChar char="o"/>
            </a:pPr>
            <a:r>
              <a:rPr lang="en-CA" sz="2400" dirty="0">
                <a:solidFill>
                  <a:schemeClr val="bg1"/>
                </a:solidFill>
              </a:rPr>
              <a:t>To obtain the </a:t>
            </a:r>
            <a:r>
              <a:rPr lang="en-CA" sz="2400" b="1" dirty="0">
                <a:solidFill>
                  <a:schemeClr val="bg1"/>
                </a:solidFill>
              </a:rPr>
              <a:t>total WSSD, sum the WSSD values for all clusters</a:t>
            </a:r>
            <a:r>
              <a:rPr lang="en-CA" sz="2400" dirty="0">
                <a:solidFill>
                  <a:schemeClr val="bg1"/>
                </a:solidFill>
              </a:rPr>
              <a:t>, which involves adding up all squared distances for all observations.</a:t>
            </a:r>
          </a:p>
        </p:txBody>
      </p:sp>
      <p:pic>
        <p:nvPicPr>
          <p:cNvPr id="14337" name="Picture 1" descr="page13image20586832">
            <a:extLst>
              <a:ext uri="{FF2B5EF4-FFF2-40B4-BE49-F238E27FC236}">
                <a16:creationId xmlns:a16="http://schemas.microsoft.com/office/drawing/2014/main" id="{1636F7A5-9242-1277-EAB4-484527FF61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4872" y="1690688"/>
            <a:ext cx="5715000" cy="48641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794FE09-B1D2-1761-5803-B3C55445105D}"/>
              </a:ext>
            </a:extLst>
          </p:cNvPr>
          <p:cNvSpPr txBox="1"/>
          <p:nvPr/>
        </p:nvSpPr>
        <p:spPr>
          <a:xfrm>
            <a:off x="838200" y="4503626"/>
            <a:ext cx="4644475" cy="1200329"/>
          </a:xfrm>
          <a:prstGeom prst="rect">
            <a:avLst/>
          </a:prstGeom>
          <a:noFill/>
        </p:spPr>
        <p:txBody>
          <a:bodyPr wrap="square">
            <a:spAutoFit/>
          </a:bodyPr>
          <a:lstStyle/>
          <a:p>
            <a:r>
              <a:rPr lang="en-US" sz="2400" b="1" dirty="0">
                <a:solidFill>
                  <a:schemeClr val="bg1"/>
                </a:solidFill>
              </a:rPr>
              <a:t>Goal: </a:t>
            </a:r>
            <a:r>
              <a:rPr lang="en-US" sz="2400" dirty="0">
                <a:solidFill>
                  <a:schemeClr val="bg1"/>
                </a:solidFill>
              </a:rPr>
              <a:t>We’re trying to make each penguin </a:t>
            </a:r>
            <a:r>
              <a:rPr lang="en-US" sz="2400" u="sng" dirty="0">
                <a:solidFill>
                  <a:schemeClr val="bg1"/>
                </a:solidFill>
              </a:rPr>
              <a:t>as close as possible to the average penguin in its group</a:t>
            </a:r>
            <a:r>
              <a:rPr lang="en-US" sz="2400" dirty="0">
                <a:solidFill>
                  <a:schemeClr val="bg1"/>
                </a:solidFill>
              </a:rPr>
              <a:t>.</a:t>
            </a:r>
          </a:p>
        </p:txBody>
      </p:sp>
      <p:sp>
        <p:nvSpPr>
          <p:cNvPr id="7" name="Title 1">
            <a:extLst>
              <a:ext uri="{FF2B5EF4-FFF2-40B4-BE49-F238E27FC236}">
                <a16:creationId xmlns:a16="http://schemas.microsoft.com/office/drawing/2014/main" id="{43357531-7923-DD66-316F-0BDF57A7F7DF}"/>
              </a:ext>
            </a:extLst>
          </p:cNvPr>
          <p:cNvSpPr>
            <a:spLocks noGrp="1"/>
          </p:cNvSpPr>
          <p:nvPr>
            <p:ph type="title"/>
          </p:nvPr>
        </p:nvSpPr>
        <p:spPr>
          <a:xfrm>
            <a:off x="838200" y="365125"/>
            <a:ext cx="10515600" cy="1325563"/>
          </a:xfrm>
        </p:spPr>
        <p:txBody>
          <a:bodyPr/>
          <a:lstStyle/>
          <a:p>
            <a:r>
              <a:rPr lang="en-US" dirty="0">
                <a:solidFill>
                  <a:schemeClr val="bg1"/>
                </a:solidFill>
              </a:rPr>
              <a:t>Evaluating Cluster Quality</a:t>
            </a:r>
          </a:p>
        </p:txBody>
      </p:sp>
    </p:spTree>
    <p:extLst>
      <p:ext uri="{BB962C8B-B14F-4D97-AF65-F5344CB8AC3E}">
        <p14:creationId xmlns:p14="http://schemas.microsoft.com/office/powerpoint/2010/main" val="703487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a:extLst>
            <a:ext uri="{FF2B5EF4-FFF2-40B4-BE49-F238E27FC236}">
              <a16:creationId xmlns:a16="http://schemas.microsoft.com/office/drawing/2014/main" id="{93535486-EBC2-80AD-8215-2EDA6B8DC5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5E919D-D11F-DA8B-2BF2-9BAAD140FFAE}"/>
              </a:ext>
            </a:extLst>
          </p:cNvPr>
          <p:cNvSpPr>
            <a:spLocks noGrp="1"/>
          </p:cNvSpPr>
          <p:nvPr>
            <p:ph type="title"/>
          </p:nvPr>
        </p:nvSpPr>
        <p:spPr/>
        <p:txBody>
          <a:bodyPr/>
          <a:lstStyle/>
          <a:p>
            <a:r>
              <a:rPr lang="en-US" dirty="0">
                <a:solidFill>
                  <a:schemeClr val="bg1"/>
                </a:solidFill>
              </a:rPr>
              <a:t>K-means algorithm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3881086-51A5-23E4-C4A2-CB7B90FC9C97}"/>
                  </a:ext>
                </a:extLst>
              </p:cNvPr>
              <p:cNvSpPr>
                <a:spLocks noGrp="1"/>
              </p:cNvSpPr>
              <p:nvPr>
                <p:ph idx="1"/>
              </p:nvPr>
            </p:nvSpPr>
            <p:spPr>
              <a:xfrm>
                <a:off x="702128" y="1732611"/>
                <a:ext cx="4848440" cy="4351338"/>
              </a:xfrm>
            </p:spPr>
            <p:txBody>
              <a:bodyPr>
                <a:noAutofit/>
              </a:bodyPr>
              <a:lstStyle/>
              <a:p>
                <a:pPr>
                  <a:buFont typeface="Courier New" panose="02070309020205020404" pitchFamily="49" charset="0"/>
                  <a:buChar char="o"/>
                </a:pPr>
                <a:r>
                  <a:rPr lang="en-CA" sz="2400" b="0" dirty="0">
                    <a:solidFill>
                      <a:schemeClr val="bg1"/>
                    </a:solidFill>
                    <a:effectLst/>
                  </a:rPr>
                  <a:t>K-means starts by choosing </a:t>
                </a:r>
                <a14:m>
                  <m:oMath xmlns:m="http://schemas.openxmlformats.org/officeDocument/2006/math">
                    <m:r>
                      <a:rPr lang="en-CA" sz="2400" b="0" i="1" dirty="0" smtClean="0">
                        <a:solidFill>
                          <a:schemeClr val="bg1"/>
                        </a:solidFill>
                        <a:effectLst/>
                        <a:latin typeface="Cambria Math" panose="02040503050406030204" pitchFamily="18" charset="0"/>
                      </a:rPr>
                      <m:t>𝐾</m:t>
                    </m:r>
                  </m:oMath>
                </a14:m>
                <a:r>
                  <a:rPr lang="en-CA" sz="2400" b="0" dirty="0">
                    <a:solidFill>
                      <a:schemeClr val="bg1"/>
                    </a:solidFill>
                    <a:effectLst/>
                  </a:rPr>
                  <a:t> and </a:t>
                </a:r>
                <a:r>
                  <a:rPr lang="en-CA" sz="2400" b="0" u="sng" dirty="0">
                    <a:solidFill>
                      <a:schemeClr val="bg1"/>
                    </a:solidFill>
                    <a:effectLst/>
                  </a:rPr>
                  <a:t>randomly</a:t>
                </a:r>
                <a:r>
                  <a:rPr lang="en-CA" sz="2400" b="0" dirty="0">
                    <a:solidFill>
                      <a:schemeClr val="bg1"/>
                    </a:solidFill>
                    <a:effectLst/>
                  </a:rPr>
                  <a:t> assigning observations to each of the </a:t>
                </a:r>
                <a14:m>
                  <m:oMath xmlns:m="http://schemas.openxmlformats.org/officeDocument/2006/math">
                    <m:r>
                      <a:rPr lang="en-CA" sz="2400" i="1" dirty="0">
                        <a:solidFill>
                          <a:schemeClr val="bg1"/>
                        </a:solidFill>
                        <a:latin typeface="Cambria Math" panose="02040503050406030204" pitchFamily="18" charset="0"/>
                      </a:rPr>
                      <m:t>𝐾</m:t>
                    </m:r>
                  </m:oMath>
                </a14:m>
                <a:r>
                  <a:rPr lang="en-CA" sz="2400" b="0" dirty="0">
                    <a:solidFill>
                      <a:schemeClr val="bg1"/>
                    </a:solidFill>
                    <a:effectLst/>
                  </a:rPr>
                  <a:t> clusters. </a:t>
                </a:r>
              </a:p>
              <a:p>
                <a:pPr>
                  <a:buFont typeface="Courier New" panose="02070309020205020404" pitchFamily="49" charset="0"/>
                  <a:buChar char="o"/>
                </a:pPr>
                <a:r>
                  <a:rPr lang="en-CA" sz="2400" b="0" dirty="0">
                    <a:solidFill>
                      <a:schemeClr val="bg1"/>
                    </a:solidFill>
                    <a:effectLst/>
                  </a:rPr>
                  <a:t>Let’s say </a:t>
                </a:r>
                <a14:m>
                  <m:oMath xmlns:m="http://schemas.openxmlformats.org/officeDocument/2006/math">
                    <m:r>
                      <a:rPr lang="en-CA" sz="2400" b="0" i="1" dirty="0" smtClean="0">
                        <a:solidFill>
                          <a:schemeClr val="bg1"/>
                        </a:solidFill>
                        <a:effectLst/>
                        <a:latin typeface="Cambria Math" panose="02040503050406030204" pitchFamily="18" charset="0"/>
                      </a:rPr>
                      <m:t>𝐾</m:t>
                    </m:r>
                    <m:r>
                      <a:rPr lang="en-CA" sz="2400" b="0" i="1" dirty="0" smtClean="0">
                        <a:solidFill>
                          <a:schemeClr val="bg1"/>
                        </a:solidFill>
                        <a:effectLst/>
                        <a:latin typeface="Cambria Math" panose="02040503050406030204" pitchFamily="18" charset="0"/>
                      </a:rPr>
                      <m:t> = 3</m:t>
                    </m:r>
                  </m:oMath>
                </a14:m>
                <a:endParaRPr lang="en-CA" sz="2400" b="0" dirty="0">
                  <a:solidFill>
                    <a:schemeClr val="bg1"/>
                  </a:solidFill>
                  <a:effectLst/>
                </a:endParaRPr>
              </a:p>
              <a:p>
                <a:pPr>
                  <a:buFont typeface="Courier New" panose="02070309020205020404" pitchFamily="49" charset="0"/>
                  <a:buChar char="o"/>
                </a:pPr>
                <a:r>
                  <a:rPr lang="en-CA" sz="2400" b="0" dirty="0">
                    <a:solidFill>
                      <a:schemeClr val="bg1"/>
                    </a:solidFill>
                    <a:effectLst/>
                  </a:rPr>
                  <a:t>Here, each data point is assigned to 1 of </a:t>
                </a:r>
                <a:r>
                  <a:rPr lang="en-CA" sz="2400" dirty="0">
                    <a:solidFill>
                      <a:schemeClr val="bg1"/>
                    </a:solidFill>
                  </a:rPr>
                  <a:t>the </a:t>
                </a:r>
                <a:r>
                  <a:rPr lang="en-CA" sz="2400" b="0" dirty="0">
                    <a:solidFill>
                      <a:schemeClr val="bg1"/>
                    </a:solidFill>
                    <a:effectLst/>
                  </a:rPr>
                  <a:t>3 clusters:</a:t>
                </a:r>
              </a:p>
              <a:p>
                <a:pPr marL="0" indent="0">
                  <a:buNone/>
                </a:pPr>
                <a:r>
                  <a:rPr lang="en-CA" sz="2400" b="0" dirty="0">
                    <a:solidFill>
                      <a:schemeClr val="bg1"/>
                    </a:solidFill>
                    <a:effectLst/>
                  </a:rPr>
                  <a:t>	</a:t>
                </a:r>
                <a:r>
                  <a:rPr lang="en-CA" sz="2400" dirty="0">
                    <a:solidFill>
                      <a:schemeClr val="bg1"/>
                    </a:solidFill>
                  </a:rPr>
                  <a:t>0.</a:t>
                </a:r>
                <a:r>
                  <a:rPr lang="en-CA" sz="2400" b="0" dirty="0">
                    <a:solidFill>
                      <a:schemeClr val="bg1"/>
                    </a:solidFill>
                    <a:effectLst/>
                  </a:rPr>
                  <a:t> blue square</a:t>
                </a:r>
              </a:p>
              <a:p>
                <a:pPr marL="0" indent="0">
                  <a:buNone/>
                </a:pPr>
                <a:r>
                  <a:rPr lang="en-CA" sz="2400" dirty="0">
                    <a:solidFill>
                      <a:schemeClr val="bg1"/>
                    </a:solidFill>
                  </a:rPr>
                  <a:t>               1. </a:t>
                </a:r>
                <a:r>
                  <a:rPr lang="en-CA" sz="2400" b="0" dirty="0">
                    <a:solidFill>
                      <a:schemeClr val="bg1"/>
                    </a:solidFill>
                    <a:effectLst/>
                  </a:rPr>
                  <a:t>orange circle</a:t>
                </a:r>
              </a:p>
              <a:p>
                <a:pPr marL="0" indent="0">
                  <a:buNone/>
                </a:pPr>
                <a:r>
                  <a:rPr lang="en-CA" sz="2400" b="0" dirty="0">
                    <a:solidFill>
                      <a:schemeClr val="bg1"/>
                    </a:solidFill>
                    <a:effectLst/>
                  </a:rPr>
                  <a:t>	</a:t>
                </a:r>
                <a:r>
                  <a:rPr lang="en-CA" sz="2400" dirty="0">
                    <a:solidFill>
                      <a:schemeClr val="bg1"/>
                    </a:solidFill>
                  </a:rPr>
                  <a:t>2</a:t>
                </a:r>
                <a:r>
                  <a:rPr lang="en-CA" sz="2400" b="0" dirty="0">
                    <a:solidFill>
                      <a:schemeClr val="bg1"/>
                    </a:solidFill>
                    <a:effectLst/>
                  </a:rPr>
                  <a:t>. red triangle</a:t>
                </a:r>
              </a:p>
              <a:p>
                <a:pPr marL="0" indent="0">
                  <a:buNone/>
                </a:pPr>
                <a:endParaRPr lang="en-CA" sz="2400" b="0" dirty="0">
                  <a:solidFill>
                    <a:schemeClr val="bg1"/>
                  </a:solidFill>
                  <a:effectLst/>
                </a:endParaRPr>
              </a:p>
            </p:txBody>
          </p:sp>
        </mc:Choice>
        <mc:Fallback>
          <p:sp>
            <p:nvSpPr>
              <p:cNvPr id="3" name="Content Placeholder 2">
                <a:extLst>
                  <a:ext uri="{FF2B5EF4-FFF2-40B4-BE49-F238E27FC236}">
                    <a16:creationId xmlns:a16="http://schemas.microsoft.com/office/drawing/2014/main" id="{23881086-51A5-23E4-C4A2-CB7B90FC9C97}"/>
                  </a:ext>
                </a:extLst>
              </p:cNvPr>
              <p:cNvSpPr>
                <a:spLocks noGrp="1" noRot="1" noChangeAspect="1" noMove="1" noResize="1" noEditPoints="1" noAdjustHandles="1" noChangeArrowheads="1" noChangeShapeType="1" noTextEdit="1"/>
              </p:cNvSpPr>
              <p:nvPr>
                <p:ph idx="1"/>
              </p:nvPr>
            </p:nvSpPr>
            <p:spPr>
              <a:xfrm>
                <a:off x="702128" y="1732611"/>
                <a:ext cx="4848440" cy="4351338"/>
              </a:xfrm>
              <a:blipFill>
                <a:blip r:embed="rId3"/>
                <a:stretch>
                  <a:fillRect l="-1828" t="-2035" r="-1305"/>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AE66B590-F8A8-4F40-AA9F-2642E562074E}"/>
              </a:ext>
            </a:extLst>
          </p:cNvPr>
          <p:cNvSpPr/>
          <p:nvPr/>
        </p:nvSpPr>
        <p:spPr>
          <a:xfrm>
            <a:off x="3807153" y="4982107"/>
            <a:ext cx="288758" cy="288758"/>
          </a:xfrm>
          <a:prstGeom prst="ellipse">
            <a:avLst/>
          </a:prstGeom>
          <a:solidFill>
            <a:srgbClr val="F5851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riangle 4">
            <a:extLst>
              <a:ext uri="{FF2B5EF4-FFF2-40B4-BE49-F238E27FC236}">
                <a16:creationId xmlns:a16="http://schemas.microsoft.com/office/drawing/2014/main" id="{9CE47388-2824-F53F-569A-9BDE6CE21F4D}"/>
              </a:ext>
            </a:extLst>
          </p:cNvPr>
          <p:cNvSpPr/>
          <p:nvPr/>
        </p:nvSpPr>
        <p:spPr>
          <a:xfrm>
            <a:off x="3807153" y="5388649"/>
            <a:ext cx="288758" cy="288757"/>
          </a:xfrm>
          <a:prstGeom prst="triangle">
            <a:avLst/>
          </a:prstGeom>
          <a:solidFill>
            <a:srgbClr val="E5565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CB474A8-8ADA-EE84-1B88-175978ADD5CF}"/>
              </a:ext>
            </a:extLst>
          </p:cNvPr>
          <p:cNvSpPr/>
          <p:nvPr/>
        </p:nvSpPr>
        <p:spPr>
          <a:xfrm>
            <a:off x="3807153" y="4473824"/>
            <a:ext cx="288758" cy="272716"/>
          </a:xfrm>
          <a:prstGeom prst="rect">
            <a:avLst/>
          </a:prstGeom>
          <a:solidFill>
            <a:srgbClr val="4C78A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5" name="Picture 1" descr="page14image20582464">
            <a:extLst>
              <a:ext uri="{FF2B5EF4-FFF2-40B4-BE49-F238E27FC236}">
                <a16:creationId xmlns:a16="http://schemas.microsoft.com/office/drawing/2014/main" id="{611B6DF7-1AC6-86B6-DB95-AFBA3FD725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5136" y="879475"/>
            <a:ext cx="5715000" cy="561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90503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a:extLst>
            <a:ext uri="{FF2B5EF4-FFF2-40B4-BE49-F238E27FC236}">
              <a16:creationId xmlns:a16="http://schemas.microsoft.com/office/drawing/2014/main" id="{ABAB784D-5274-3CA7-B2F0-04946E132A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CFB99B-00A9-8F18-8FEB-F475DF06644C}"/>
              </a:ext>
            </a:extLst>
          </p:cNvPr>
          <p:cNvSpPr>
            <a:spLocks noGrp="1"/>
          </p:cNvSpPr>
          <p:nvPr>
            <p:ph type="title"/>
          </p:nvPr>
        </p:nvSpPr>
        <p:spPr/>
        <p:txBody>
          <a:bodyPr/>
          <a:lstStyle/>
          <a:p>
            <a:r>
              <a:rPr lang="en-US" dirty="0">
                <a:solidFill>
                  <a:schemeClr val="bg1"/>
                </a:solidFill>
              </a:rPr>
              <a:t>K-means algorithm</a:t>
            </a:r>
          </a:p>
        </p:txBody>
      </p:sp>
      <p:sp>
        <p:nvSpPr>
          <p:cNvPr id="3" name="Content Placeholder 2">
            <a:extLst>
              <a:ext uri="{FF2B5EF4-FFF2-40B4-BE49-F238E27FC236}">
                <a16:creationId xmlns:a16="http://schemas.microsoft.com/office/drawing/2014/main" id="{4BAA7304-FEAB-F9D7-BA20-333F00F0D39F}"/>
              </a:ext>
            </a:extLst>
          </p:cNvPr>
          <p:cNvSpPr>
            <a:spLocks noGrp="1"/>
          </p:cNvSpPr>
          <p:nvPr>
            <p:ph idx="1"/>
          </p:nvPr>
        </p:nvSpPr>
        <p:spPr>
          <a:xfrm>
            <a:off x="702127" y="1732611"/>
            <a:ext cx="5698673" cy="4351338"/>
          </a:xfrm>
        </p:spPr>
        <p:txBody>
          <a:bodyPr>
            <a:noAutofit/>
          </a:bodyPr>
          <a:lstStyle/>
          <a:p>
            <a:pPr>
              <a:buFont typeface="Courier New" panose="02070309020205020404" pitchFamily="49" charset="0"/>
              <a:buChar char="o"/>
            </a:pPr>
            <a:r>
              <a:rPr lang="en-CA" sz="2400" b="0" dirty="0">
                <a:solidFill>
                  <a:schemeClr val="bg1"/>
                </a:solidFill>
                <a:effectLst/>
              </a:rPr>
              <a:t>K-means involves two iterative steps to minimize the total WSSD:</a:t>
            </a:r>
          </a:p>
          <a:p>
            <a:pPr marL="914400" lvl="1" indent="-457200">
              <a:buFont typeface="+mj-lt"/>
              <a:buAutoNum type="arabicPeriod"/>
            </a:pPr>
            <a:r>
              <a:rPr lang="en-CA" b="1" dirty="0">
                <a:solidFill>
                  <a:schemeClr val="bg1"/>
                </a:solidFill>
                <a:effectLst/>
              </a:rPr>
              <a:t>Center update</a:t>
            </a:r>
            <a:r>
              <a:rPr lang="en-CA" b="0" dirty="0">
                <a:solidFill>
                  <a:schemeClr val="bg1"/>
                </a:solidFill>
                <a:effectLst/>
              </a:rPr>
              <a:t>: Compute the centroid of each cluster.</a:t>
            </a:r>
          </a:p>
          <a:p>
            <a:pPr marL="914400" lvl="1" indent="-457200">
              <a:buFont typeface="+mj-lt"/>
              <a:buAutoNum type="arabicPeriod"/>
            </a:pPr>
            <a:r>
              <a:rPr lang="en-CA" b="1" dirty="0">
                <a:solidFill>
                  <a:schemeClr val="bg1"/>
                </a:solidFill>
                <a:effectLst/>
              </a:rPr>
              <a:t>Label update</a:t>
            </a:r>
            <a:r>
              <a:rPr lang="en-CA" b="0" dirty="0">
                <a:solidFill>
                  <a:schemeClr val="bg1"/>
                </a:solidFill>
                <a:effectLst/>
              </a:rPr>
              <a:t>: Reassign each data point to the cluster with the nearest center.</a:t>
            </a:r>
          </a:p>
          <a:p>
            <a:pPr>
              <a:buFont typeface="Courier New" panose="02070309020205020404" pitchFamily="49" charset="0"/>
              <a:buChar char="o"/>
            </a:pPr>
            <a:r>
              <a:rPr lang="en-CA" sz="2400" b="0" dirty="0">
                <a:solidFill>
                  <a:schemeClr val="bg1"/>
                </a:solidFill>
                <a:effectLst/>
              </a:rPr>
              <a:t>These steps are repeated until cluster assignments stabilize.</a:t>
            </a:r>
          </a:p>
          <a:p>
            <a:pPr lvl="1"/>
            <a:r>
              <a:rPr lang="en-CA" b="0" dirty="0">
                <a:solidFill>
                  <a:schemeClr val="bg1"/>
                </a:solidFill>
                <a:effectLst/>
              </a:rPr>
              <a:t>The total WSSD will eventually stop decreasing!</a:t>
            </a:r>
          </a:p>
        </p:txBody>
      </p:sp>
      <p:pic>
        <p:nvPicPr>
          <p:cNvPr id="18433" name="Picture 1" descr="page16image20787600">
            <a:extLst>
              <a:ext uri="{FF2B5EF4-FFF2-40B4-BE49-F238E27FC236}">
                <a16:creationId xmlns:a16="http://schemas.microsoft.com/office/drawing/2014/main" id="{A4D8F72D-1D36-3FEC-8E9C-221186A8F053}"/>
              </a:ext>
            </a:extLst>
          </p:cNvPr>
          <p:cNvPicPr>
            <a:picLocks noChangeArrowheads="1"/>
          </p:cNvPicPr>
          <p:nvPr/>
        </p:nvPicPr>
        <p:blipFill rotWithShape="1">
          <a:blip r:embed="rId3">
            <a:extLst>
              <a:ext uri="{28A0092B-C50C-407E-A947-70E740481C1C}">
                <a14:useLocalDpi xmlns:a14="http://schemas.microsoft.com/office/drawing/2010/main" val="0"/>
              </a:ext>
            </a:extLst>
          </a:blip>
          <a:srcRect b="65786"/>
          <a:stretch/>
        </p:blipFill>
        <p:spPr bwMode="auto">
          <a:xfrm>
            <a:off x="6570000" y="2235600"/>
            <a:ext cx="5493600" cy="26928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80238D35-A9A3-7F22-B9BE-FD514D2FD9E5}"/>
              </a:ext>
            </a:extLst>
          </p:cNvPr>
          <p:cNvCxnSpPr/>
          <p:nvPr/>
        </p:nvCxnSpPr>
        <p:spPr>
          <a:xfrm>
            <a:off x="8451798" y="4043284"/>
            <a:ext cx="2237353"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F92E7C4E-4D9C-2AAF-4ED6-23C992FEC82D}"/>
              </a:ext>
            </a:extLst>
          </p:cNvPr>
          <p:cNvSpPr/>
          <p:nvPr/>
        </p:nvSpPr>
        <p:spPr>
          <a:xfrm>
            <a:off x="8247145" y="3954504"/>
            <a:ext cx="200116" cy="20288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Oval 11">
            <a:extLst>
              <a:ext uri="{FF2B5EF4-FFF2-40B4-BE49-F238E27FC236}">
                <a16:creationId xmlns:a16="http://schemas.microsoft.com/office/drawing/2014/main" id="{B9F7186B-CA37-495B-2A35-D41BDAC8FA02}"/>
              </a:ext>
            </a:extLst>
          </p:cNvPr>
          <p:cNvSpPr/>
          <p:nvPr/>
        </p:nvSpPr>
        <p:spPr>
          <a:xfrm>
            <a:off x="10689151" y="3951917"/>
            <a:ext cx="200116" cy="20288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5" name="Picture 1" descr="page17image20787392">
            <a:extLst>
              <a:ext uri="{FF2B5EF4-FFF2-40B4-BE49-F238E27FC236}">
                <a16:creationId xmlns:a16="http://schemas.microsoft.com/office/drawing/2014/main" id="{AFA48EF6-E558-C115-4F6A-728363C94B4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856" t="96195" r="-979" b="-359"/>
          <a:stretch/>
        </p:blipFill>
        <p:spPr bwMode="auto">
          <a:xfrm>
            <a:off x="7272471" y="4845521"/>
            <a:ext cx="4791656" cy="43355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 descr="page16image20787600">
            <a:extLst>
              <a:ext uri="{FF2B5EF4-FFF2-40B4-BE49-F238E27FC236}">
                <a16:creationId xmlns:a16="http://schemas.microsoft.com/office/drawing/2014/main" id="{BCFE3E3D-3010-4EB6-5B7F-E7830247112E}"/>
              </a:ext>
            </a:extLst>
          </p:cNvPr>
          <p:cNvPicPr>
            <a:picLocks noChangeArrowheads="1"/>
          </p:cNvPicPr>
          <p:nvPr/>
        </p:nvPicPr>
        <p:blipFill rotWithShape="1">
          <a:blip r:embed="rId3">
            <a:extLst>
              <a:ext uri="{28A0092B-C50C-407E-A947-70E740481C1C}">
                <a14:useLocalDpi xmlns:a14="http://schemas.microsoft.com/office/drawing/2010/main" val="0"/>
              </a:ext>
            </a:extLst>
          </a:blip>
          <a:srcRect l="437" t="34539" r="-437" b="35102"/>
          <a:stretch/>
        </p:blipFill>
        <p:spPr bwMode="auto">
          <a:xfrm>
            <a:off x="6570000" y="2520861"/>
            <a:ext cx="5493600" cy="238935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 descr="page16image20787600">
            <a:extLst>
              <a:ext uri="{FF2B5EF4-FFF2-40B4-BE49-F238E27FC236}">
                <a16:creationId xmlns:a16="http://schemas.microsoft.com/office/drawing/2014/main" id="{CC353A38-10D6-C05B-0746-19D3202F6DD3}"/>
              </a:ext>
            </a:extLst>
          </p:cNvPr>
          <p:cNvPicPr>
            <a:picLocks noChangeArrowheads="1"/>
          </p:cNvPicPr>
          <p:nvPr/>
        </p:nvPicPr>
        <p:blipFill rotWithShape="1">
          <a:blip r:embed="rId3">
            <a:extLst>
              <a:ext uri="{28A0092B-C50C-407E-A947-70E740481C1C}">
                <a14:useLocalDpi xmlns:a14="http://schemas.microsoft.com/office/drawing/2010/main" val="0"/>
              </a:ext>
            </a:extLst>
          </a:blip>
          <a:srcRect l="437" t="64955" r="-437" b="4588"/>
          <a:stretch/>
        </p:blipFill>
        <p:spPr bwMode="auto">
          <a:xfrm>
            <a:off x="6570000" y="2484646"/>
            <a:ext cx="5493600" cy="239709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9AECCBC-808B-E7C0-930A-EA418F46B2DE}"/>
              </a:ext>
            </a:extLst>
          </p:cNvPr>
          <p:cNvSpPr txBox="1"/>
          <p:nvPr/>
        </p:nvSpPr>
        <p:spPr>
          <a:xfrm>
            <a:off x="8253776" y="5395807"/>
            <a:ext cx="2294610" cy="1200329"/>
          </a:xfrm>
          <a:prstGeom prst="rect">
            <a:avLst/>
          </a:prstGeom>
          <a:noFill/>
          <a:ln w="19050">
            <a:solidFill>
              <a:schemeClr val="bg1"/>
            </a:solidFill>
          </a:ln>
        </p:spPr>
        <p:txBody>
          <a:bodyPr wrap="square" rtlCol="0">
            <a:spAutoFit/>
          </a:bodyPr>
          <a:lstStyle/>
          <a:p>
            <a:pPr algn="ctr"/>
            <a:r>
              <a:rPr lang="en-CA" b="1" dirty="0">
                <a:solidFill>
                  <a:schemeClr val="bg1"/>
                </a:solidFill>
              </a:rPr>
              <a:t>Centroids</a:t>
            </a:r>
            <a:endParaRPr lang="en-CA" sz="1800" b="1" dirty="0">
              <a:solidFill>
                <a:schemeClr val="bg1"/>
              </a:solidFill>
              <a:effectLst/>
            </a:endParaRPr>
          </a:p>
          <a:p>
            <a:r>
              <a:rPr lang="en-CA" sz="1800" b="0" dirty="0">
                <a:solidFill>
                  <a:schemeClr val="bg1"/>
                </a:solidFill>
                <a:effectLst/>
              </a:rPr>
              <a:t>0</a:t>
            </a:r>
            <a:r>
              <a:rPr lang="en-CA" dirty="0">
                <a:solidFill>
                  <a:schemeClr val="bg1"/>
                </a:solidFill>
              </a:rPr>
              <a:t>.      blue square</a:t>
            </a:r>
            <a:endParaRPr lang="en-CA" sz="1800" b="0" dirty="0">
              <a:solidFill>
                <a:schemeClr val="bg1"/>
              </a:solidFill>
              <a:effectLst/>
            </a:endParaRPr>
          </a:p>
          <a:p>
            <a:pPr marL="342900" indent="-342900">
              <a:buFont typeface="+mj-lt"/>
              <a:buAutoNum type="arabicPeriod"/>
            </a:pPr>
            <a:r>
              <a:rPr lang="en-CA" sz="1800" b="0" dirty="0">
                <a:solidFill>
                  <a:schemeClr val="bg1"/>
                </a:solidFill>
                <a:effectLst/>
              </a:rPr>
              <a:t>	orange circle</a:t>
            </a:r>
          </a:p>
          <a:p>
            <a:pPr marL="342900" indent="-342900">
              <a:buFont typeface="+mj-lt"/>
              <a:buAutoNum type="arabicPeriod"/>
            </a:pPr>
            <a:r>
              <a:rPr lang="en-CA" dirty="0">
                <a:solidFill>
                  <a:schemeClr val="bg1"/>
                </a:solidFill>
              </a:rPr>
              <a:t>	red triangle</a:t>
            </a:r>
            <a:endParaRPr lang="en-CA" sz="1800" b="0" dirty="0">
              <a:solidFill>
                <a:schemeClr val="bg1"/>
              </a:solidFill>
              <a:effectLst/>
            </a:endParaRPr>
          </a:p>
        </p:txBody>
      </p:sp>
      <p:sp>
        <p:nvSpPr>
          <p:cNvPr id="21" name="Oval 20">
            <a:extLst>
              <a:ext uri="{FF2B5EF4-FFF2-40B4-BE49-F238E27FC236}">
                <a16:creationId xmlns:a16="http://schemas.microsoft.com/office/drawing/2014/main" id="{9FAD9031-78D1-BB48-764E-440EFF4DCB0B}"/>
              </a:ext>
            </a:extLst>
          </p:cNvPr>
          <p:cNvSpPr/>
          <p:nvPr/>
        </p:nvSpPr>
        <p:spPr>
          <a:xfrm>
            <a:off x="10178990" y="6040632"/>
            <a:ext cx="206485" cy="209433"/>
          </a:xfrm>
          <a:prstGeom prst="ellipse">
            <a:avLst/>
          </a:prstGeom>
          <a:solidFill>
            <a:srgbClr val="F5851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iangle 21">
            <a:extLst>
              <a:ext uri="{FF2B5EF4-FFF2-40B4-BE49-F238E27FC236}">
                <a16:creationId xmlns:a16="http://schemas.microsoft.com/office/drawing/2014/main" id="{5BC0CA68-9736-5FA1-D1EE-5A76A9203E8B}"/>
              </a:ext>
            </a:extLst>
          </p:cNvPr>
          <p:cNvSpPr/>
          <p:nvPr/>
        </p:nvSpPr>
        <p:spPr>
          <a:xfrm>
            <a:off x="10178991" y="6305313"/>
            <a:ext cx="206485" cy="209433"/>
          </a:xfrm>
          <a:prstGeom prst="triangle">
            <a:avLst/>
          </a:prstGeom>
          <a:solidFill>
            <a:srgbClr val="E5565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40FD37F-5CB4-3FA4-036F-33F034B8A581}"/>
              </a:ext>
            </a:extLst>
          </p:cNvPr>
          <p:cNvSpPr/>
          <p:nvPr/>
        </p:nvSpPr>
        <p:spPr>
          <a:xfrm>
            <a:off x="10178990" y="5779310"/>
            <a:ext cx="206484" cy="209433"/>
          </a:xfrm>
          <a:prstGeom prst="rect">
            <a:avLst/>
          </a:prstGeom>
          <a:solidFill>
            <a:srgbClr val="4C78A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D068988-F06B-8364-5218-57A4712D2FBA}"/>
              </a:ext>
            </a:extLst>
          </p:cNvPr>
          <p:cNvSpPr txBox="1"/>
          <p:nvPr/>
        </p:nvSpPr>
        <p:spPr>
          <a:xfrm>
            <a:off x="7625939" y="2144138"/>
            <a:ext cx="1642644" cy="461760"/>
          </a:xfrm>
          <a:prstGeom prst="rect">
            <a:avLst/>
          </a:prstGeom>
          <a:noFill/>
          <a:ln w="76200">
            <a:solidFill>
              <a:schemeClr val="bg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chemeClr val="bg1"/>
              </a:solidFill>
              <a:effectLst/>
              <a:uLnTx/>
              <a:uFillTx/>
              <a:ea typeface="+mn-ea"/>
              <a:cs typeface="+mn-cs"/>
            </a:endParaRPr>
          </a:p>
        </p:txBody>
      </p:sp>
      <p:sp>
        <p:nvSpPr>
          <p:cNvPr id="25" name="TextBox 24">
            <a:extLst>
              <a:ext uri="{FF2B5EF4-FFF2-40B4-BE49-F238E27FC236}">
                <a16:creationId xmlns:a16="http://schemas.microsoft.com/office/drawing/2014/main" id="{30FCA29B-3F98-D8FD-DBFD-3F47BBA317AB}"/>
              </a:ext>
            </a:extLst>
          </p:cNvPr>
          <p:cNvSpPr txBox="1"/>
          <p:nvPr/>
        </p:nvSpPr>
        <p:spPr>
          <a:xfrm>
            <a:off x="10067945" y="2114354"/>
            <a:ext cx="1642644" cy="461760"/>
          </a:xfrm>
          <a:prstGeom prst="rect">
            <a:avLst/>
          </a:prstGeom>
          <a:noFill/>
          <a:ln w="76200">
            <a:solidFill>
              <a:schemeClr val="bg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chemeClr val="bg1"/>
              </a:solidFill>
              <a:effectLst/>
              <a:uLnTx/>
              <a:uFillTx/>
              <a:ea typeface="+mn-ea"/>
              <a:cs typeface="+mn-cs"/>
            </a:endParaRPr>
          </a:p>
        </p:txBody>
      </p:sp>
    </p:spTree>
    <p:extLst>
      <p:ext uri="{BB962C8B-B14F-4D97-AF65-F5344CB8AC3E}">
        <p14:creationId xmlns:p14="http://schemas.microsoft.com/office/powerpoint/2010/main" val="583741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2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4" grpId="0" animBg="1"/>
      <p:bldP spid="24" grpId="1" animBg="1"/>
      <p:bldP spid="25" grpId="0" animBg="1"/>
      <p:bldP spid="25"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a:extLst>
            <a:ext uri="{FF2B5EF4-FFF2-40B4-BE49-F238E27FC236}">
              <a16:creationId xmlns:a16="http://schemas.microsoft.com/office/drawing/2014/main" id="{DEA5D630-A995-93B5-48DE-A78D23F783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BF82FB-5029-AF16-D2D0-E016C10C0E30}"/>
              </a:ext>
            </a:extLst>
          </p:cNvPr>
          <p:cNvSpPr>
            <a:spLocks noGrp="1"/>
          </p:cNvSpPr>
          <p:nvPr>
            <p:ph type="title"/>
          </p:nvPr>
        </p:nvSpPr>
        <p:spPr/>
        <p:txBody>
          <a:bodyPr/>
          <a:lstStyle/>
          <a:p>
            <a:r>
              <a:rPr lang="en-US" dirty="0">
                <a:solidFill>
                  <a:schemeClr val="bg1"/>
                </a:solidFill>
              </a:rPr>
              <a:t>Random restarts</a:t>
            </a:r>
          </a:p>
        </p:txBody>
      </p:sp>
      <p:sp>
        <p:nvSpPr>
          <p:cNvPr id="3" name="Content Placeholder 2">
            <a:extLst>
              <a:ext uri="{FF2B5EF4-FFF2-40B4-BE49-F238E27FC236}">
                <a16:creationId xmlns:a16="http://schemas.microsoft.com/office/drawing/2014/main" id="{2DE3E9F5-D806-E682-A7AE-66B9300349B6}"/>
              </a:ext>
            </a:extLst>
          </p:cNvPr>
          <p:cNvSpPr>
            <a:spLocks noGrp="1"/>
          </p:cNvSpPr>
          <p:nvPr>
            <p:ph idx="1"/>
          </p:nvPr>
        </p:nvSpPr>
        <p:spPr>
          <a:xfrm>
            <a:off x="702128" y="1732611"/>
            <a:ext cx="5543156" cy="4351338"/>
          </a:xfrm>
        </p:spPr>
        <p:txBody>
          <a:bodyPr>
            <a:noAutofit/>
          </a:bodyPr>
          <a:lstStyle/>
          <a:p>
            <a:pPr>
              <a:buFont typeface="Courier New" panose="02070309020205020404" pitchFamily="49" charset="0"/>
              <a:buChar char="o"/>
            </a:pPr>
            <a:endParaRPr lang="en-CA" sz="2400" b="0" dirty="0">
              <a:solidFill>
                <a:schemeClr val="bg1"/>
              </a:solidFill>
              <a:effectLst/>
            </a:endParaRPr>
          </a:p>
          <a:p>
            <a:pPr>
              <a:buFont typeface="Courier New" panose="02070309020205020404" pitchFamily="49" charset="0"/>
              <a:buChar char="o"/>
            </a:pPr>
            <a:r>
              <a:rPr lang="en-CA" sz="2400" b="1" dirty="0">
                <a:solidFill>
                  <a:schemeClr val="bg1"/>
                </a:solidFill>
                <a:effectLst/>
              </a:rPr>
              <a:t>K-means can get “stuck” in a suboptimal solution due to poor initializations.</a:t>
            </a:r>
          </a:p>
          <a:p>
            <a:pPr>
              <a:buFont typeface="Courier New" panose="02070309020205020404" pitchFamily="49" charset="0"/>
              <a:buChar char="o"/>
            </a:pPr>
            <a:r>
              <a:rPr lang="en-CA" sz="2400" b="0" dirty="0">
                <a:solidFill>
                  <a:schemeClr val="bg1"/>
                </a:solidFill>
                <a:effectLst/>
              </a:rPr>
              <a:t>To address this issue, we can:</a:t>
            </a:r>
          </a:p>
          <a:p>
            <a:pPr lvl="1"/>
            <a:r>
              <a:rPr lang="en-CA" b="0" dirty="0">
                <a:solidFill>
                  <a:schemeClr val="bg1"/>
                </a:solidFill>
                <a:effectLst/>
              </a:rPr>
              <a:t>Randomly reinitialize the cluster labels multiple times.</a:t>
            </a:r>
          </a:p>
          <a:p>
            <a:pPr lvl="1"/>
            <a:r>
              <a:rPr lang="en-CA" b="0" dirty="0">
                <a:solidFill>
                  <a:schemeClr val="bg1"/>
                </a:solidFill>
                <a:effectLst/>
              </a:rPr>
              <a:t>Run K-means for each initialization.</a:t>
            </a:r>
          </a:p>
          <a:p>
            <a:pPr lvl="1"/>
            <a:r>
              <a:rPr lang="en-CA" b="0" dirty="0">
                <a:solidFill>
                  <a:schemeClr val="bg1"/>
                </a:solidFill>
                <a:effectLst/>
              </a:rPr>
              <a:t>Select the clustering result with the lowest final total WSSD.</a:t>
            </a:r>
          </a:p>
          <a:p>
            <a:endParaRPr lang="en-CA" sz="2400" b="0" dirty="0">
              <a:solidFill>
                <a:schemeClr val="bg1"/>
              </a:solidFill>
              <a:effectLst/>
            </a:endParaRPr>
          </a:p>
        </p:txBody>
      </p:sp>
      <p:pic>
        <p:nvPicPr>
          <p:cNvPr id="4" name="Picture 1" descr="page17image20787392">
            <a:extLst>
              <a:ext uri="{FF2B5EF4-FFF2-40B4-BE49-F238E27FC236}">
                <a16:creationId xmlns:a16="http://schemas.microsoft.com/office/drawing/2014/main" id="{DCC4D978-3FCC-80BF-E7F3-07DA1137F4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4134"/>
          <a:stretch/>
        </p:blipFill>
        <p:spPr bwMode="auto">
          <a:xfrm>
            <a:off x="6523446" y="2264636"/>
            <a:ext cx="5493538" cy="26406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 descr="page17image20787392">
            <a:extLst>
              <a:ext uri="{FF2B5EF4-FFF2-40B4-BE49-F238E27FC236}">
                <a16:creationId xmlns:a16="http://schemas.microsoft.com/office/drawing/2014/main" id="{9954B181-4AA3-6DE8-7D0C-7D3A4AA502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03" t="26838" r="887" b="50832"/>
          <a:stretch/>
        </p:blipFill>
        <p:spPr bwMode="auto">
          <a:xfrm>
            <a:off x="6382018" y="2563333"/>
            <a:ext cx="5593456" cy="232491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 descr="page17image20787392">
            <a:extLst>
              <a:ext uri="{FF2B5EF4-FFF2-40B4-BE49-F238E27FC236}">
                <a16:creationId xmlns:a16="http://schemas.microsoft.com/office/drawing/2014/main" id="{0A0873CA-5AE0-AEF3-29D2-82E9FE5E08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12" t="50000" r="812" b="26206"/>
          <a:stretch/>
        </p:blipFill>
        <p:spPr bwMode="auto">
          <a:xfrm>
            <a:off x="6481936" y="2532789"/>
            <a:ext cx="5493538" cy="24773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 descr="page17image20787392">
            <a:extLst>
              <a:ext uri="{FF2B5EF4-FFF2-40B4-BE49-F238E27FC236}">
                <a16:creationId xmlns:a16="http://schemas.microsoft.com/office/drawing/2014/main" id="{C5C91AA9-AA3C-F2C9-3716-46751E1299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9" t="73765" r="-979" b="3443"/>
          <a:stretch/>
        </p:blipFill>
        <p:spPr bwMode="auto">
          <a:xfrm>
            <a:off x="6581854" y="2532315"/>
            <a:ext cx="5493538" cy="23729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 descr="page17image20787392">
            <a:extLst>
              <a:ext uri="{FF2B5EF4-FFF2-40B4-BE49-F238E27FC236}">
                <a16:creationId xmlns:a16="http://schemas.microsoft.com/office/drawing/2014/main" id="{1EAD92FA-207D-BF83-0DF6-05D8D3F0D8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856" t="96195" r="-979" b="-359"/>
          <a:stretch/>
        </p:blipFill>
        <p:spPr bwMode="auto">
          <a:xfrm>
            <a:off x="7272471" y="4845521"/>
            <a:ext cx="4791656" cy="43355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6D2E55B-36DB-95AA-1018-A898EA46D244}"/>
              </a:ext>
            </a:extLst>
          </p:cNvPr>
          <p:cNvSpPr txBox="1"/>
          <p:nvPr/>
        </p:nvSpPr>
        <p:spPr>
          <a:xfrm>
            <a:off x="8253776" y="5395807"/>
            <a:ext cx="2294610" cy="1200329"/>
          </a:xfrm>
          <a:prstGeom prst="rect">
            <a:avLst/>
          </a:prstGeom>
          <a:noFill/>
          <a:ln w="19050">
            <a:solidFill>
              <a:schemeClr val="bg1"/>
            </a:solidFill>
          </a:ln>
        </p:spPr>
        <p:txBody>
          <a:bodyPr wrap="square" rtlCol="0">
            <a:spAutoFit/>
          </a:bodyPr>
          <a:lstStyle/>
          <a:p>
            <a:pPr algn="ctr"/>
            <a:r>
              <a:rPr lang="en-CA" b="1" dirty="0">
                <a:solidFill>
                  <a:schemeClr val="bg1"/>
                </a:solidFill>
              </a:rPr>
              <a:t>Centroids</a:t>
            </a:r>
          </a:p>
          <a:p>
            <a:r>
              <a:rPr lang="en-CA" sz="1800" b="0" dirty="0">
                <a:solidFill>
                  <a:schemeClr val="bg1"/>
                </a:solidFill>
                <a:effectLst/>
              </a:rPr>
              <a:t>0</a:t>
            </a:r>
            <a:r>
              <a:rPr lang="en-CA" dirty="0">
                <a:solidFill>
                  <a:schemeClr val="bg1"/>
                </a:solidFill>
              </a:rPr>
              <a:t>.      blue square</a:t>
            </a:r>
            <a:endParaRPr lang="en-CA" sz="1800" b="0" dirty="0">
              <a:solidFill>
                <a:schemeClr val="bg1"/>
              </a:solidFill>
              <a:effectLst/>
            </a:endParaRPr>
          </a:p>
          <a:p>
            <a:pPr marL="342900" indent="-342900">
              <a:buFont typeface="+mj-lt"/>
              <a:buAutoNum type="arabicPeriod"/>
            </a:pPr>
            <a:r>
              <a:rPr lang="en-CA" sz="1800" b="0" dirty="0">
                <a:solidFill>
                  <a:schemeClr val="bg1"/>
                </a:solidFill>
                <a:effectLst/>
              </a:rPr>
              <a:t>	orange circle</a:t>
            </a:r>
          </a:p>
          <a:p>
            <a:pPr marL="342900" indent="-342900">
              <a:buFont typeface="+mj-lt"/>
              <a:buAutoNum type="arabicPeriod"/>
            </a:pPr>
            <a:r>
              <a:rPr lang="en-CA" dirty="0">
                <a:solidFill>
                  <a:schemeClr val="bg1"/>
                </a:solidFill>
              </a:rPr>
              <a:t>	red triangle</a:t>
            </a:r>
            <a:endParaRPr lang="en-CA" sz="1800" b="0" dirty="0">
              <a:solidFill>
                <a:schemeClr val="bg1"/>
              </a:solidFill>
              <a:effectLst/>
            </a:endParaRPr>
          </a:p>
        </p:txBody>
      </p:sp>
      <p:sp>
        <p:nvSpPr>
          <p:cNvPr id="16" name="Oval 15">
            <a:extLst>
              <a:ext uri="{FF2B5EF4-FFF2-40B4-BE49-F238E27FC236}">
                <a16:creationId xmlns:a16="http://schemas.microsoft.com/office/drawing/2014/main" id="{113C94E5-7A06-EA6F-B36A-2840CBD4C560}"/>
              </a:ext>
            </a:extLst>
          </p:cNvPr>
          <p:cNvSpPr/>
          <p:nvPr/>
        </p:nvSpPr>
        <p:spPr>
          <a:xfrm>
            <a:off x="10178990" y="6040632"/>
            <a:ext cx="206485" cy="209433"/>
          </a:xfrm>
          <a:prstGeom prst="ellipse">
            <a:avLst/>
          </a:prstGeom>
          <a:solidFill>
            <a:srgbClr val="F5851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riangle 16">
            <a:extLst>
              <a:ext uri="{FF2B5EF4-FFF2-40B4-BE49-F238E27FC236}">
                <a16:creationId xmlns:a16="http://schemas.microsoft.com/office/drawing/2014/main" id="{A7C9ED68-B32D-4D56-B770-DAE06428F7C9}"/>
              </a:ext>
            </a:extLst>
          </p:cNvPr>
          <p:cNvSpPr/>
          <p:nvPr/>
        </p:nvSpPr>
        <p:spPr>
          <a:xfrm>
            <a:off x="10178991" y="6305313"/>
            <a:ext cx="206485" cy="209433"/>
          </a:xfrm>
          <a:prstGeom prst="triangle">
            <a:avLst/>
          </a:prstGeom>
          <a:solidFill>
            <a:srgbClr val="E5565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595A1C2-A3B8-6D41-97F4-AC80F26C5CA0}"/>
              </a:ext>
            </a:extLst>
          </p:cNvPr>
          <p:cNvSpPr/>
          <p:nvPr/>
        </p:nvSpPr>
        <p:spPr>
          <a:xfrm>
            <a:off x="10178990" y="5779310"/>
            <a:ext cx="206484" cy="209433"/>
          </a:xfrm>
          <a:prstGeom prst="rect">
            <a:avLst/>
          </a:prstGeom>
          <a:solidFill>
            <a:srgbClr val="4C78A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0990236-7FE4-B3A4-FAA5-FB15BC120810}"/>
              </a:ext>
            </a:extLst>
          </p:cNvPr>
          <p:cNvSpPr/>
          <p:nvPr/>
        </p:nvSpPr>
        <p:spPr>
          <a:xfrm>
            <a:off x="9833931" y="3771447"/>
            <a:ext cx="1103085" cy="992683"/>
          </a:xfrm>
          <a:prstGeom prst="ellipse">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1974E06-439E-287E-C7A5-E042289FFB84}"/>
              </a:ext>
            </a:extLst>
          </p:cNvPr>
          <p:cNvSpPr/>
          <p:nvPr/>
        </p:nvSpPr>
        <p:spPr>
          <a:xfrm>
            <a:off x="10178990" y="2600194"/>
            <a:ext cx="1854892" cy="1372682"/>
          </a:xfrm>
          <a:prstGeom prst="ellipse">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54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a:extLst>
            <a:ext uri="{FF2B5EF4-FFF2-40B4-BE49-F238E27FC236}">
              <a16:creationId xmlns:a16="http://schemas.microsoft.com/office/drawing/2014/main" id="{DEB23BAE-5D72-46E4-4051-91DECB9F4F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51C155-1120-4ECE-D75F-82E51A55F0F5}"/>
              </a:ext>
            </a:extLst>
          </p:cNvPr>
          <p:cNvSpPr>
            <a:spLocks noGrp="1"/>
          </p:cNvSpPr>
          <p:nvPr>
            <p:ph type="title"/>
          </p:nvPr>
        </p:nvSpPr>
        <p:spPr/>
        <p:txBody>
          <a:bodyPr/>
          <a:lstStyle/>
          <a:p>
            <a:r>
              <a:rPr lang="en-US" dirty="0">
                <a:solidFill>
                  <a:schemeClr val="bg1"/>
                </a:solidFill>
              </a:rPr>
              <a:t>Choosing 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6865AA8-07C9-4CE3-AF33-770C621CD18B}"/>
                  </a:ext>
                </a:extLst>
              </p:cNvPr>
              <p:cNvSpPr>
                <a:spLocks noGrp="1"/>
              </p:cNvSpPr>
              <p:nvPr>
                <p:ph idx="1"/>
              </p:nvPr>
            </p:nvSpPr>
            <p:spPr>
              <a:xfrm>
                <a:off x="702127" y="1732611"/>
                <a:ext cx="4880526" cy="4351338"/>
              </a:xfrm>
            </p:spPr>
            <p:txBody>
              <a:bodyPr>
                <a:noAutofit/>
              </a:bodyPr>
              <a:lstStyle/>
              <a:p>
                <a:pPr>
                  <a:buFont typeface="Courier New" panose="02070309020205020404" pitchFamily="49" charset="0"/>
                  <a:buChar char="o"/>
                </a:pPr>
                <a:r>
                  <a:rPr lang="en-CA" sz="2400" b="0" dirty="0">
                    <a:solidFill>
                      <a:schemeClr val="bg1"/>
                    </a:solidFill>
                    <a:effectLst/>
                  </a:rPr>
                  <a:t>In K-means clustering, selecting the number of clusters, </a:t>
                </a:r>
                <a14:m>
                  <m:oMath xmlns:m="http://schemas.openxmlformats.org/officeDocument/2006/math">
                    <m:r>
                      <a:rPr lang="en-CA" sz="2400" b="0" i="1" dirty="0" smtClean="0">
                        <a:solidFill>
                          <a:schemeClr val="bg1"/>
                        </a:solidFill>
                        <a:effectLst/>
                        <a:latin typeface="Cambria Math" panose="02040503050406030204" pitchFamily="18" charset="0"/>
                      </a:rPr>
                      <m:t>𝐾</m:t>
                    </m:r>
                  </m:oMath>
                </a14:m>
                <a:r>
                  <a:rPr lang="en-CA" sz="2400" b="0" dirty="0">
                    <a:solidFill>
                      <a:schemeClr val="bg1"/>
                    </a:solidFill>
                    <a:effectLst/>
                  </a:rPr>
                  <a:t>, is crucial. </a:t>
                </a:r>
                <a:endParaRPr lang="en-CA" sz="2400" dirty="0">
                  <a:solidFill>
                    <a:schemeClr val="bg1"/>
                  </a:solidFill>
                </a:endParaRPr>
              </a:p>
              <a:p>
                <a:pPr lvl="1"/>
                <a:r>
                  <a:rPr lang="en-CA" b="1" dirty="0">
                    <a:solidFill>
                      <a:schemeClr val="bg1"/>
                    </a:solidFill>
                    <a:effectLst/>
                  </a:rPr>
                  <a:t>Too small </a:t>
                </a:r>
                <a14:m>
                  <m:oMath xmlns:m="http://schemas.openxmlformats.org/officeDocument/2006/math">
                    <m:r>
                      <a:rPr lang="en-CA" b="1" i="1" dirty="0">
                        <a:solidFill>
                          <a:schemeClr val="bg1"/>
                        </a:solidFill>
                        <a:latin typeface="Cambria Math" panose="02040503050406030204" pitchFamily="18" charset="0"/>
                      </a:rPr>
                      <m:t>𝑲</m:t>
                    </m:r>
                    <m:r>
                      <a:rPr lang="en-CA" b="0" i="0" dirty="0" smtClean="0">
                        <a:solidFill>
                          <a:schemeClr val="bg1"/>
                        </a:solidFill>
                        <a:latin typeface="Cambria Math" panose="02040503050406030204" pitchFamily="18" charset="0"/>
                      </a:rPr>
                      <m:t>:</m:t>
                    </m:r>
                  </m:oMath>
                </a14:m>
                <a:r>
                  <a:rPr lang="en-CA" b="0" dirty="0">
                    <a:solidFill>
                      <a:schemeClr val="bg1"/>
                    </a:solidFill>
                    <a:effectLst/>
                  </a:rPr>
                  <a:t> Results in </a:t>
                </a:r>
                <a:r>
                  <a:rPr lang="en-CA" b="1" dirty="0">
                    <a:solidFill>
                      <a:schemeClr val="bg1"/>
                    </a:solidFill>
                    <a:effectLst/>
                  </a:rPr>
                  <a:t>merging distinct groups</a:t>
                </a:r>
                <a:r>
                  <a:rPr lang="en-CA" b="0" dirty="0">
                    <a:solidFill>
                      <a:schemeClr val="bg1"/>
                    </a:solidFill>
                    <a:effectLst/>
                  </a:rPr>
                  <a:t>, leading to a </a:t>
                </a:r>
                <a:r>
                  <a:rPr lang="en-CA" dirty="0">
                    <a:solidFill>
                      <a:schemeClr val="bg1"/>
                    </a:solidFill>
                    <a:effectLst/>
                  </a:rPr>
                  <a:t>high total WSSD </a:t>
                </a:r>
                <a:r>
                  <a:rPr lang="en-CA" b="0" dirty="0">
                    <a:solidFill>
                      <a:schemeClr val="bg1"/>
                    </a:solidFill>
                    <a:effectLst/>
                  </a:rPr>
                  <a:t>because cluster centers are far from data points.</a:t>
                </a:r>
              </a:p>
              <a:p>
                <a:pPr lvl="1"/>
                <a:r>
                  <a:rPr lang="en-CA" b="1" dirty="0">
                    <a:solidFill>
                      <a:schemeClr val="bg1"/>
                    </a:solidFill>
                    <a:effectLst/>
                  </a:rPr>
                  <a:t>Too large</a:t>
                </a:r>
                <a14:m>
                  <m:oMath xmlns:m="http://schemas.openxmlformats.org/officeDocument/2006/math">
                    <m:r>
                      <a:rPr lang="en-CA" b="1" i="0" dirty="0" smtClean="0">
                        <a:solidFill>
                          <a:schemeClr val="bg1"/>
                        </a:solidFill>
                        <a:effectLst/>
                        <a:latin typeface="Cambria Math" panose="02040503050406030204" pitchFamily="18" charset="0"/>
                      </a:rPr>
                      <m:t> </m:t>
                    </m:r>
                    <m:r>
                      <a:rPr lang="en-CA" b="1" i="1" dirty="0" smtClean="0">
                        <a:solidFill>
                          <a:schemeClr val="bg1"/>
                        </a:solidFill>
                        <a:effectLst/>
                        <a:latin typeface="Cambria Math" panose="02040503050406030204" pitchFamily="18" charset="0"/>
                      </a:rPr>
                      <m:t>𝑲</m:t>
                    </m:r>
                    <m:r>
                      <a:rPr lang="en-CA" b="0" i="0" dirty="0" smtClean="0">
                        <a:solidFill>
                          <a:schemeClr val="bg1"/>
                        </a:solidFill>
                        <a:effectLst/>
                        <a:latin typeface="Cambria Math" panose="02040503050406030204" pitchFamily="18" charset="0"/>
                      </a:rPr>
                      <m:t>: </m:t>
                    </m:r>
                  </m:oMath>
                </a14:m>
                <a:r>
                  <a:rPr lang="en-CA" b="0" dirty="0">
                    <a:solidFill>
                      <a:schemeClr val="bg1"/>
                    </a:solidFill>
                    <a:effectLst/>
                  </a:rPr>
                  <a:t>Leads to </a:t>
                </a:r>
                <a:r>
                  <a:rPr lang="en-CA" b="1" dirty="0">
                    <a:solidFill>
                      <a:schemeClr val="bg1"/>
                    </a:solidFill>
                    <a:effectLst/>
                  </a:rPr>
                  <a:t>excessive subdivision of data</a:t>
                </a:r>
                <a:r>
                  <a:rPr lang="en-CA" b="0" dirty="0">
                    <a:solidFill>
                      <a:schemeClr val="bg1"/>
                    </a:solidFill>
                    <a:effectLst/>
                  </a:rPr>
                  <a:t>, reducing total WSSD but only slightly after a certain point.</a:t>
                </a:r>
              </a:p>
              <a:p>
                <a:endParaRPr lang="en-CA" sz="2400" b="0" dirty="0">
                  <a:solidFill>
                    <a:schemeClr val="bg1"/>
                  </a:solidFill>
                  <a:effectLst/>
                </a:endParaRPr>
              </a:p>
            </p:txBody>
          </p:sp>
        </mc:Choice>
        <mc:Fallback xmlns="">
          <p:sp>
            <p:nvSpPr>
              <p:cNvPr id="3" name="Content Placeholder 2">
                <a:extLst>
                  <a:ext uri="{FF2B5EF4-FFF2-40B4-BE49-F238E27FC236}">
                    <a16:creationId xmlns:a16="http://schemas.microsoft.com/office/drawing/2014/main" id="{3B9F1BB7-C4F1-32FB-0410-27806E03B773}"/>
                  </a:ext>
                </a:extLst>
              </p:cNvPr>
              <p:cNvSpPr>
                <a:spLocks noGrp="1" noRot="1" noChangeAspect="1" noMove="1" noResize="1" noEditPoints="1" noAdjustHandles="1" noChangeArrowheads="1" noChangeShapeType="1" noTextEdit="1"/>
              </p:cNvSpPr>
              <p:nvPr>
                <p:ph idx="1"/>
              </p:nvPr>
            </p:nvSpPr>
            <p:spPr>
              <a:xfrm>
                <a:off x="702127" y="1732611"/>
                <a:ext cx="4880526" cy="4351338"/>
              </a:xfrm>
              <a:blipFill>
                <a:blip r:embed="rId3"/>
                <a:stretch>
                  <a:fillRect l="-1818" t="-2035" r="-2597" b="-6395"/>
                </a:stretch>
              </a:blipFill>
            </p:spPr>
            <p:txBody>
              <a:bodyPr/>
              <a:lstStyle/>
              <a:p>
                <a:r>
                  <a:rPr lang="en-US">
                    <a:noFill/>
                  </a:rPr>
                  <a:t> </a:t>
                </a:r>
              </a:p>
            </p:txBody>
          </p:sp>
        </mc:Fallback>
      </mc:AlternateContent>
      <p:pic>
        <p:nvPicPr>
          <p:cNvPr id="13" name="Picture 1" descr="page20image20784896">
            <a:extLst>
              <a:ext uri="{FF2B5EF4-FFF2-40B4-BE49-F238E27FC236}">
                <a16:creationId xmlns:a16="http://schemas.microsoft.com/office/drawing/2014/main" id="{88644735-CD70-0DF8-7FB5-FDAD9EF218A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60" t="3468" r="62063" b="68008"/>
          <a:stretch/>
        </p:blipFill>
        <p:spPr bwMode="auto">
          <a:xfrm>
            <a:off x="7088454" y="1168339"/>
            <a:ext cx="4746988" cy="475634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691BE716-189E-95EE-40FE-BF39D0EB463F}"/>
                  </a:ext>
                </a:extLst>
              </p:cNvPr>
              <p:cNvSpPr txBox="1"/>
              <p:nvPr/>
            </p:nvSpPr>
            <p:spPr>
              <a:xfrm>
                <a:off x="7047697" y="821826"/>
                <a:ext cx="4401931" cy="461665"/>
              </a:xfrm>
              <a:prstGeom prst="rect">
                <a:avLst/>
              </a:prstGeom>
              <a:solidFill>
                <a:schemeClr val="tx1"/>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CA"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𝐾</m:t>
                    </m:r>
                  </m:oMath>
                </a14:m>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rPr>
                  <a:t> = 1</a:t>
                </a:r>
              </a:p>
            </p:txBody>
          </p:sp>
        </mc:Choice>
        <mc:Fallback>
          <p:sp>
            <p:nvSpPr>
              <p:cNvPr id="14" name="TextBox 13">
                <a:extLst>
                  <a:ext uri="{FF2B5EF4-FFF2-40B4-BE49-F238E27FC236}">
                    <a16:creationId xmlns:a16="http://schemas.microsoft.com/office/drawing/2014/main" id="{691BE716-189E-95EE-40FE-BF39D0EB463F}"/>
                  </a:ext>
                </a:extLst>
              </p:cNvPr>
              <p:cNvSpPr txBox="1">
                <a:spLocks noRot="1" noChangeAspect="1" noMove="1" noResize="1" noEditPoints="1" noAdjustHandles="1" noChangeArrowheads="1" noChangeShapeType="1" noTextEdit="1"/>
              </p:cNvSpPr>
              <p:nvPr/>
            </p:nvSpPr>
            <p:spPr>
              <a:xfrm>
                <a:off x="7047697" y="821826"/>
                <a:ext cx="4401931" cy="461665"/>
              </a:xfrm>
              <a:prstGeom prst="rect">
                <a:avLst/>
              </a:prstGeom>
              <a:blipFill>
                <a:blip r:embed="rId5"/>
                <a:stretch>
                  <a:fillRect t="-10526" b="-26316"/>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38C049FD-BCF9-DF3A-D721-87C92FCA66B9}"/>
              </a:ext>
            </a:extLst>
          </p:cNvPr>
          <p:cNvSpPr txBox="1"/>
          <p:nvPr/>
        </p:nvSpPr>
        <p:spPr>
          <a:xfrm rot="16200000">
            <a:off x="4137610" y="3269603"/>
            <a:ext cx="4378446" cy="461665"/>
          </a:xfrm>
          <a:prstGeom prst="rect">
            <a:avLst/>
          </a:prstGeom>
          <a:noFill/>
        </p:spPr>
        <p:txBody>
          <a:bodyPr wrap="square" rtlCol="0">
            <a:spAutoFit/>
          </a:bodyPr>
          <a:lstStyle/>
          <a:p>
            <a:pPr algn="ctr"/>
            <a:r>
              <a:rPr lang="en-US" sz="2400" dirty="0">
                <a:solidFill>
                  <a:schemeClr val="bg1"/>
                </a:solidFill>
              </a:rPr>
              <a:t>Bill Length</a:t>
            </a:r>
          </a:p>
        </p:txBody>
      </p:sp>
      <p:sp>
        <p:nvSpPr>
          <p:cNvPr id="21" name="TextBox 20">
            <a:extLst>
              <a:ext uri="{FF2B5EF4-FFF2-40B4-BE49-F238E27FC236}">
                <a16:creationId xmlns:a16="http://schemas.microsoft.com/office/drawing/2014/main" id="{E5234609-CA83-433B-7A3E-7E2AAF423A52}"/>
              </a:ext>
            </a:extLst>
          </p:cNvPr>
          <p:cNvSpPr txBox="1"/>
          <p:nvPr/>
        </p:nvSpPr>
        <p:spPr>
          <a:xfrm>
            <a:off x="7148919" y="5955899"/>
            <a:ext cx="4340954" cy="461665"/>
          </a:xfrm>
          <a:prstGeom prst="rect">
            <a:avLst/>
          </a:prstGeom>
          <a:noFill/>
        </p:spPr>
        <p:txBody>
          <a:bodyPr wrap="square" rtlCol="0">
            <a:spAutoFit/>
          </a:bodyPr>
          <a:lstStyle/>
          <a:p>
            <a:pPr algn="ctr"/>
            <a:r>
              <a:rPr lang="en-US" sz="2400" dirty="0">
                <a:solidFill>
                  <a:schemeClr val="bg1"/>
                </a:solidFill>
              </a:rPr>
              <a:t>Flipper Length</a:t>
            </a:r>
          </a:p>
        </p:txBody>
      </p:sp>
      <p:sp>
        <p:nvSpPr>
          <p:cNvPr id="22" name="TextBox 21">
            <a:extLst>
              <a:ext uri="{FF2B5EF4-FFF2-40B4-BE49-F238E27FC236}">
                <a16:creationId xmlns:a16="http://schemas.microsoft.com/office/drawing/2014/main" id="{AC34CAB2-8AF2-B255-89A6-D9A24B161485}"/>
              </a:ext>
            </a:extLst>
          </p:cNvPr>
          <p:cNvSpPr txBox="1"/>
          <p:nvPr/>
        </p:nvSpPr>
        <p:spPr>
          <a:xfrm>
            <a:off x="7047697" y="5576528"/>
            <a:ext cx="4828501" cy="400110"/>
          </a:xfrm>
          <a:prstGeom prst="rect">
            <a:avLst/>
          </a:prstGeom>
          <a:noFill/>
        </p:spPr>
        <p:txBody>
          <a:bodyPr wrap="none" rtlCol="0">
            <a:spAutoFit/>
          </a:bodyPr>
          <a:lstStyle/>
          <a:p>
            <a:r>
              <a:rPr lang="en-US" sz="2000" dirty="0">
                <a:solidFill>
                  <a:schemeClr val="bg1"/>
                </a:solidFill>
              </a:rPr>
              <a:t>-2               -1                  0                  1                  2</a:t>
            </a:r>
          </a:p>
        </p:txBody>
      </p:sp>
      <p:sp>
        <p:nvSpPr>
          <p:cNvPr id="23" name="TextBox 22">
            <a:extLst>
              <a:ext uri="{FF2B5EF4-FFF2-40B4-BE49-F238E27FC236}">
                <a16:creationId xmlns:a16="http://schemas.microsoft.com/office/drawing/2014/main" id="{2C3748FA-8AC3-9B4F-6745-9A59A012F5E0}"/>
              </a:ext>
            </a:extLst>
          </p:cNvPr>
          <p:cNvSpPr txBox="1"/>
          <p:nvPr/>
        </p:nvSpPr>
        <p:spPr>
          <a:xfrm>
            <a:off x="6531442" y="1168340"/>
            <a:ext cx="617477" cy="5324535"/>
          </a:xfrm>
          <a:prstGeom prst="rect">
            <a:avLst/>
          </a:prstGeom>
          <a:noFill/>
        </p:spPr>
        <p:txBody>
          <a:bodyPr wrap="none" rtlCol="0">
            <a:spAutoFit/>
          </a:bodyPr>
          <a:lstStyle/>
          <a:p>
            <a:pPr algn="r"/>
            <a:r>
              <a:rPr lang="en-US" sz="2000" dirty="0">
                <a:solidFill>
                  <a:schemeClr val="bg1"/>
                </a:solidFill>
              </a:rPr>
              <a:t>2</a:t>
            </a:r>
          </a:p>
          <a:p>
            <a:pPr algn="r"/>
            <a:endParaRPr lang="en-US" sz="2000" dirty="0">
              <a:solidFill>
                <a:schemeClr val="bg1"/>
              </a:solidFill>
            </a:endParaRPr>
          </a:p>
          <a:p>
            <a:pPr algn="r"/>
            <a:r>
              <a:rPr lang="en-US" sz="2000" dirty="0">
                <a:solidFill>
                  <a:schemeClr val="bg1"/>
                </a:solidFill>
              </a:rPr>
              <a:t>1.5</a:t>
            </a:r>
          </a:p>
          <a:p>
            <a:pPr algn="r"/>
            <a:endParaRPr lang="en-US" sz="2000" dirty="0">
              <a:solidFill>
                <a:schemeClr val="bg1"/>
              </a:solidFill>
            </a:endParaRPr>
          </a:p>
          <a:p>
            <a:pPr algn="r"/>
            <a:r>
              <a:rPr lang="en-US" sz="2000" dirty="0">
                <a:solidFill>
                  <a:schemeClr val="bg1"/>
                </a:solidFill>
              </a:rPr>
              <a:t>1</a:t>
            </a:r>
          </a:p>
          <a:p>
            <a:pPr algn="r"/>
            <a:endParaRPr lang="en-US" sz="2000" dirty="0">
              <a:solidFill>
                <a:schemeClr val="bg1"/>
              </a:solidFill>
            </a:endParaRPr>
          </a:p>
          <a:p>
            <a:pPr algn="r"/>
            <a:r>
              <a:rPr lang="en-US" sz="2000" dirty="0">
                <a:solidFill>
                  <a:schemeClr val="bg1"/>
                </a:solidFill>
              </a:rPr>
              <a:t>0.5</a:t>
            </a:r>
          </a:p>
          <a:p>
            <a:pPr algn="r"/>
            <a:endParaRPr lang="en-US" sz="2000" dirty="0">
              <a:solidFill>
                <a:schemeClr val="bg1"/>
              </a:solidFill>
            </a:endParaRPr>
          </a:p>
          <a:p>
            <a:pPr algn="r"/>
            <a:r>
              <a:rPr lang="en-US" sz="2000" dirty="0">
                <a:solidFill>
                  <a:schemeClr val="bg1"/>
                </a:solidFill>
              </a:rPr>
              <a:t>0</a:t>
            </a:r>
          </a:p>
          <a:p>
            <a:pPr algn="r"/>
            <a:endParaRPr lang="en-US" sz="2000" dirty="0">
              <a:solidFill>
                <a:schemeClr val="bg1"/>
              </a:solidFill>
            </a:endParaRPr>
          </a:p>
          <a:p>
            <a:pPr algn="r"/>
            <a:r>
              <a:rPr lang="en-US" sz="2000" dirty="0">
                <a:solidFill>
                  <a:schemeClr val="bg1"/>
                </a:solidFill>
              </a:rPr>
              <a:t>-0.5</a:t>
            </a:r>
          </a:p>
          <a:p>
            <a:pPr algn="r"/>
            <a:endParaRPr lang="en-US" sz="2000" dirty="0">
              <a:solidFill>
                <a:schemeClr val="bg1"/>
              </a:solidFill>
            </a:endParaRPr>
          </a:p>
          <a:p>
            <a:pPr algn="r"/>
            <a:r>
              <a:rPr lang="en-US" sz="2000" dirty="0">
                <a:solidFill>
                  <a:schemeClr val="bg1"/>
                </a:solidFill>
              </a:rPr>
              <a:t>-1</a:t>
            </a:r>
          </a:p>
          <a:p>
            <a:pPr algn="r"/>
            <a:endParaRPr lang="en-US" sz="2000" dirty="0">
              <a:solidFill>
                <a:schemeClr val="bg1"/>
              </a:solidFill>
            </a:endParaRPr>
          </a:p>
          <a:p>
            <a:pPr algn="r"/>
            <a:r>
              <a:rPr lang="en-US" sz="2000" dirty="0">
                <a:solidFill>
                  <a:schemeClr val="bg1"/>
                </a:solidFill>
              </a:rPr>
              <a:t>-1.5</a:t>
            </a:r>
          </a:p>
          <a:p>
            <a:pPr algn="r"/>
            <a:endParaRPr lang="en-US" sz="2000" dirty="0">
              <a:solidFill>
                <a:schemeClr val="bg1"/>
              </a:solidFill>
            </a:endParaRPr>
          </a:p>
          <a:p>
            <a:pPr algn="r"/>
            <a:endParaRPr lang="en-US" sz="2000" dirty="0">
              <a:solidFill>
                <a:schemeClr val="bg1"/>
              </a:solidFill>
            </a:endParaRPr>
          </a:p>
        </p:txBody>
      </p:sp>
      <p:pic>
        <p:nvPicPr>
          <p:cNvPr id="25" name="Picture 1" descr="page20image20784896">
            <a:extLst>
              <a:ext uri="{FF2B5EF4-FFF2-40B4-BE49-F238E27FC236}">
                <a16:creationId xmlns:a16="http://schemas.microsoft.com/office/drawing/2014/main" id="{831E2D91-D38A-CE9E-56DD-E4D54DAEB4A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0528" t="68828" b="4496"/>
          <a:stretch/>
        </p:blipFill>
        <p:spPr bwMode="auto">
          <a:xfrm>
            <a:off x="7147228" y="1276927"/>
            <a:ext cx="4488899" cy="440616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549F0DD0-85DD-FAEE-4DAE-6C2E9691602F}"/>
                  </a:ext>
                </a:extLst>
              </p:cNvPr>
              <p:cNvSpPr txBox="1"/>
              <p:nvPr/>
            </p:nvSpPr>
            <p:spPr>
              <a:xfrm>
                <a:off x="7114543" y="821826"/>
                <a:ext cx="4401931" cy="461665"/>
              </a:xfrm>
              <a:prstGeom prst="rect">
                <a:avLst/>
              </a:prstGeom>
              <a:solidFill>
                <a:schemeClr val="tx1"/>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CA"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𝐾</m:t>
                    </m:r>
                  </m:oMath>
                </a14:m>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rPr>
                  <a:t> = 9</a:t>
                </a:r>
              </a:p>
            </p:txBody>
          </p:sp>
        </mc:Choice>
        <mc:Fallback>
          <p:sp>
            <p:nvSpPr>
              <p:cNvPr id="26" name="TextBox 25">
                <a:extLst>
                  <a:ext uri="{FF2B5EF4-FFF2-40B4-BE49-F238E27FC236}">
                    <a16:creationId xmlns:a16="http://schemas.microsoft.com/office/drawing/2014/main" id="{549F0DD0-85DD-FAEE-4DAE-6C2E9691602F}"/>
                  </a:ext>
                </a:extLst>
              </p:cNvPr>
              <p:cNvSpPr txBox="1">
                <a:spLocks noRot="1" noChangeAspect="1" noMove="1" noResize="1" noEditPoints="1" noAdjustHandles="1" noChangeArrowheads="1" noChangeShapeType="1" noTextEdit="1"/>
              </p:cNvSpPr>
              <p:nvPr/>
            </p:nvSpPr>
            <p:spPr>
              <a:xfrm>
                <a:off x="7114543" y="821826"/>
                <a:ext cx="4401931" cy="461665"/>
              </a:xfrm>
              <a:prstGeom prst="rect">
                <a:avLst/>
              </a:prstGeom>
              <a:blipFill>
                <a:blip r:embed="rId6"/>
                <a:stretch>
                  <a:fillRect t="-10526" b="-26316"/>
                </a:stretch>
              </a:blipFill>
            </p:spPr>
            <p:txBody>
              <a:bodyPr/>
              <a:lstStyle/>
              <a:p>
                <a:r>
                  <a:rPr lang="en-US">
                    <a:noFill/>
                  </a:rPr>
                  <a:t> </a:t>
                </a:r>
              </a:p>
            </p:txBody>
          </p:sp>
        </mc:Fallback>
      </mc:AlternateContent>
      <p:cxnSp>
        <p:nvCxnSpPr>
          <p:cNvPr id="28" name="Straight Connector 27">
            <a:extLst>
              <a:ext uri="{FF2B5EF4-FFF2-40B4-BE49-F238E27FC236}">
                <a16:creationId xmlns:a16="http://schemas.microsoft.com/office/drawing/2014/main" id="{9474F305-1BEE-1834-AE51-9FDB71EBBCA6}"/>
              </a:ext>
            </a:extLst>
          </p:cNvPr>
          <p:cNvCxnSpPr>
            <a:cxnSpLocks/>
          </p:cNvCxnSpPr>
          <p:nvPr/>
        </p:nvCxnSpPr>
        <p:spPr>
          <a:xfrm>
            <a:off x="7094540" y="1259341"/>
            <a:ext cx="17803" cy="4372051"/>
          </a:xfrm>
          <a:prstGeom prst="line">
            <a:avLst/>
          </a:prstGeom>
          <a:ln w="28575"/>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7CA1C56F-166F-51F2-138F-8D68828CC4A0}"/>
              </a:ext>
            </a:extLst>
          </p:cNvPr>
          <p:cNvCxnSpPr>
            <a:cxnSpLocks/>
          </p:cNvCxnSpPr>
          <p:nvPr/>
        </p:nvCxnSpPr>
        <p:spPr>
          <a:xfrm flipH="1" flipV="1">
            <a:off x="7118429" y="5619875"/>
            <a:ext cx="4371444" cy="7913"/>
          </a:xfrm>
          <a:prstGeom prst="line">
            <a:avLst/>
          </a:prstGeom>
          <a:ln w="28575"/>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67545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p:bldP spid="21" grpId="0"/>
      <p:bldP spid="22" grpId="0"/>
      <p:bldP spid="23" grpId="0"/>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a:extLst>
            <a:ext uri="{FF2B5EF4-FFF2-40B4-BE49-F238E27FC236}">
              <a16:creationId xmlns:a16="http://schemas.microsoft.com/office/drawing/2014/main" id="{B50A861A-9738-5C80-559F-A23F3014ED0E}"/>
            </a:ext>
          </a:extLst>
        </p:cNvPr>
        <p:cNvGrpSpPr/>
        <p:nvPr/>
      </p:nvGrpSpPr>
      <p:grpSpPr>
        <a:xfrm>
          <a:off x="0" y="0"/>
          <a:ext cx="0" cy="0"/>
          <a:chOff x="0" y="0"/>
          <a:chExt cx="0" cy="0"/>
        </a:xfrm>
      </p:grpSpPr>
      <p:pic>
        <p:nvPicPr>
          <p:cNvPr id="1026" name="Picture 2" descr="1,300+ Cartoon Of A Elbow Stock Illustrations, Royalty-Free Vector Graphics  &amp; Clip Art - iStock">
            <a:extLst>
              <a:ext uri="{FF2B5EF4-FFF2-40B4-BE49-F238E27FC236}">
                <a16:creationId xmlns:a16="http://schemas.microsoft.com/office/drawing/2014/main" id="{F8CD20B2-3BB8-3683-1DD3-D78187F300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560" t="5856" r="7117" b="6624"/>
          <a:stretch/>
        </p:blipFill>
        <p:spPr bwMode="auto">
          <a:xfrm rot="1590994">
            <a:off x="1962113" y="3193118"/>
            <a:ext cx="3070606" cy="318705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5ED028E-2026-B392-E524-518BD1B84E82}"/>
              </a:ext>
            </a:extLst>
          </p:cNvPr>
          <p:cNvSpPr>
            <a:spLocks noGrp="1"/>
          </p:cNvSpPr>
          <p:nvPr>
            <p:ph type="title"/>
          </p:nvPr>
        </p:nvSpPr>
        <p:spPr/>
        <p:txBody>
          <a:bodyPr/>
          <a:lstStyle/>
          <a:p>
            <a:r>
              <a:rPr lang="en-US" dirty="0">
                <a:solidFill>
                  <a:schemeClr val="bg1"/>
                </a:solidFill>
              </a:rPr>
              <a:t>Choosing K</a:t>
            </a:r>
          </a:p>
        </p:txBody>
      </p:sp>
      <p:sp>
        <p:nvSpPr>
          <p:cNvPr id="3" name="Content Placeholder 2">
            <a:extLst>
              <a:ext uri="{FF2B5EF4-FFF2-40B4-BE49-F238E27FC236}">
                <a16:creationId xmlns:a16="http://schemas.microsoft.com/office/drawing/2014/main" id="{D41478D5-F774-E9D7-3E34-EAC93354BF3F}"/>
              </a:ext>
            </a:extLst>
          </p:cNvPr>
          <p:cNvSpPr>
            <a:spLocks noGrp="1"/>
          </p:cNvSpPr>
          <p:nvPr>
            <p:ph idx="1"/>
          </p:nvPr>
        </p:nvSpPr>
        <p:spPr>
          <a:xfrm>
            <a:off x="702127" y="1732611"/>
            <a:ext cx="4880526" cy="4351338"/>
          </a:xfrm>
        </p:spPr>
        <p:txBody>
          <a:bodyPr>
            <a:noAutofit/>
          </a:bodyPr>
          <a:lstStyle/>
          <a:p>
            <a:pPr>
              <a:buFont typeface="Courier New" panose="02070309020205020404" pitchFamily="49" charset="0"/>
              <a:buChar char="o"/>
            </a:pPr>
            <a:r>
              <a:rPr lang="en-CA" sz="2400" dirty="0">
                <a:solidFill>
                  <a:schemeClr val="bg1"/>
                </a:solidFill>
              </a:rPr>
              <a:t>The total WSSD versus the number of clusters, often showing an "elbow" shape indicating the optimal number of clusters where the WSSD decrease levels off.</a:t>
            </a:r>
          </a:p>
          <a:p>
            <a:endParaRPr lang="en-CA" sz="2400" b="0" dirty="0">
              <a:solidFill>
                <a:schemeClr val="bg1"/>
              </a:solidFill>
              <a:effectLst/>
            </a:endParaRPr>
          </a:p>
        </p:txBody>
      </p:sp>
      <p:pic>
        <p:nvPicPr>
          <p:cNvPr id="24577" name="Picture 1" descr="page21image20812048">
            <a:extLst>
              <a:ext uri="{FF2B5EF4-FFF2-40B4-BE49-F238E27FC236}">
                <a16:creationId xmlns:a16="http://schemas.microsoft.com/office/drawing/2014/main" id="{6CC64873-DEF9-C4C3-4FDE-36F84DD63A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3419" y="1027906"/>
            <a:ext cx="4762500" cy="476250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65B00C30-792E-013F-5BE8-AD21E794AA6B}"/>
              </a:ext>
            </a:extLst>
          </p:cNvPr>
          <p:cNvSpPr/>
          <p:nvPr/>
        </p:nvSpPr>
        <p:spPr>
          <a:xfrm>
            <a:off x="2726773" y="5122584"/>
            <a:ext cx="1220759" cy="118900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6C4595C-410A-0265-E9B1-C3192B7A0DD6}"/>
                  </a:ext>
                </a:extLst>
              </p:cNvPr>
              <p:cNvSpPr txBox="1"/>
              <p:nvPr/>
            </p:nvSpPr>
            <p:spPr>
              <a:xfrm>
                <a:off x="8522898" y="3161294"/>
                <a:ext cx="2591113" cy="923330"/>
              </a:xfrm>
              <a:prstGeom prst="rect">
                <a:avLst/>
              </a:prstGeom>
              <a:solidFill>
                <a:schemeClr val="tx1"/>
              </a:solidFill>
              <a:ln w="57150">
                <a:solidFill>
                  <a:schemeClr val="bg1"/>
                </a:solidFill>
              </a:ln>
            </p:spPr>
            <p:txBody>
              <a:bodyPr wrap="square">
                <a:spAutoFit/>
              </a:bodyPr>
              <a:lstStyle/>
              <a:p>
                <a:r>
                  <a:rPr lang="en-CA" dirty="0">
                    <a:solidFill>
                      <a:schemeClr val="bg1"/>
                    </a:solidFill>
                  </a:rPr>
                  <a:t>Here’s where the curve levels off, suggesting </a:t>
                </a:r>
                <a14:m>
                  <m:oMath xmlns:m="http://schemas.openxmlformats.org/officeDocument/2006/math">
                    <m:r>
                      <a:rPr lang="en-CA" i="1" dirty="0" smtClean="0">
                        <a:solidFill>
                          <a:schemeClr val="bg1"/>
                        </a:solidFill>
                        <a:latin typeface="Cambria Math" panose="02040503050406030204" pitchFamily="18" charset="0"/>
                      </a:rPr>
                      <m:t>𝐾</m:t>
                    </m:r>
                    <m:r>
                      <a:rPr lang="en-CA" i="1" dirty="0" smtClean="0">
                        <a:solidFill>
                          <a:schemeClr val="bg1"/>
                        </a:solidFill>
                        <a:latin typeface="Cambria Math" panose="02040503050406030204" pitchFamily="18" charset="0"/>
                      </a:rPr>
                      <m:t>=3</m:t>
                    </m:r>
                  </m:oMath>
                </a14:m>
                <a:endParaRPr lang="en-US" dirty="0">
                  <a:solidFill>
                    <a:schemeClr val="bg1"/>
                  </a:solidFill>
                </a:endParaRPr>
              </a:p>
            </p:txBody>
          </p:sp>
        </mc:Choice>
        <mc:Fallback>
          <p:sp>
            <p:nvSpPr>
              <p:cNvPr id="6" name="TextBox 5">
                <a:extLst>
                  <a:ext uri="{FF2B5EF4-FFF2-40B4-BE49-F238E27FC236}">
                    <a16:creationId xmlns:a16="http://schemas.microsoft.com/office/drawing/2014/main" id="{36C4595C-410A-0265-E9B1-C3192B7A0DD6}"/>
                  </a:ext>
                </a:extLst>
              </p:cNvPr>
              <p:cNvSpPr txBox="1">
                <a:spLocks noRot="1" noChangeAspect="1" noMove="1" noResize="1" noEditPoints="1" noAdjustHandles="1" noChangeArrowheads="1" noChangeShapeType="1" noTextEdit="1"/>
              </p:cNvSpPr>
              <p:nvPr/>
            </p:nvSpPr>
            <p:spPr>
              <a:xfrm>
                <a:off x="8522898" y="3161294"/>
                <a:ext cx="2591113" cy="923330"/>
              </a:xfrm>
              <a:prstGeom prst="rect">
                <a:avLst/>
              </a:prstGeom>
              <a:blipFill>
                <a:blip r:embed="rId5"/>
                <a:stretch>
                  <a:fillRect l="-957" t="-1299"/>
                </a:stretch>
              </a:blipFill>
              <a:ln w="57150">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3597367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2B004-DEF5-406C-8AD6-3F634E4E80B4}"/>
              </a:ext>
            </a:extLst>
          </p:cNvPr>
          <p:cNvSpPr>
            <a:spLocks noGrp="1"/>
          </p:cNvSpPr>
          <p:nvPr>
            <p:ph type="title"/>
          </p:nvPr>
        </p:nvSpPr>
        <p:spPr/>
        <p:txBody>
          <a:bodyPr/>
          <a:lstStyle/>
          <a:p>
            <a:r>
              <a:rPr lang="en-US" dirty="0">
                <a:solidFill>
                  <a:schemeClr val="bg1"/>
                </a:solidFill>
              </a:rPr>
              <a:t>Learning objectives</a:t>
            </a:r>
          </a:p>
        </p:txBody>
      </p:sp>
      <p:sp>
        <p:nvSpPr>
          <p:cNvPr id="3" name="Content Placeholder 2">
            <a:extLst>
              <a:ext uri="{FF2B5EF4-FFF2-40B4-BE49-F238E27FC236}">
                <a16:creationId xmlns:a16="http://schemas.microsoft.com/office/drawing/2014/main" id="{933BCF6B-5C58-D402-B42A-C11166569EB7}"/>
              </a:ext>
            </a:extLst>
          </p:cNvPr>
          <p:cNvSpPr>
            <a:spLocks noGrp="1"/>
          </p:cNvSpPr>
          <p:nvPr>
            <p:ph idx="1"/>
          </p:nvPr>
        </p:nvSpPr>
        <p:spPr>
          <a:xfrm>
            <a:off x="838199" y="1825625"/>
            <a:ext cx="10787743" cy="4351338"/>
          </a:xfrm>
        </p:spPr>
        <p:txBody>
          <a:bodyPr>
            <a:normAutofit/>
          </a:bodyPr>
          <a:lstStyle/>
          <a:p>
            <a:pPr>
              <a:lnSpc>
                <a:spcPct val="200000"/>
              </a:lnSpc>
              <a:buFont typeface="Courier New" panose="02070309020205020404" pitchFamily="49" charset="0"/>
              <a:buChar char="o"/>
            </a:pPr>
            <a:r>
              <a:rPr lang="en-CA" sz="2400" dirty="0">
                <a:solidFill>
                  <a:schemeClr val="bg1"/>
                </a:solidFill>
              </a:rPr>
              <a:t>Why clustering?</a:t>
            </a:r>
          </a:p>
          <a:p>
            <a:pPr>
              <a:lnSpc>
                <a:spcPct val="200000"/>
              </a:lnSpc>
              <a:buFont typeface="Courier New" panose="02070309020205020404" pitchFamily="49" charset="0"/>
              <a:buChar char="o"/>
            </a:pPr>
            <a:r>
              <a:rPr lang="en-CA" sz="2400" dirty="0">
                <a:solidFill>
                  <a:schemeClr val="bg1"/>
                </a:solidFill>
              </a:rPr>
              <a:t>How K-means works</a:t>
            </a:r>
          </a:p>
          <a:p>
            <a:pPr>
              <a:lnSpc>
                <a:spcPct val="200000"/>
              </a:lnSpc>
              <a:buFont typeface="Courier New" panose="02070309020205020404" pitchFamily="49" charset="0"/>
              <a:buChar char="o"/>
            </a:pPr>
            <a:r>
              <a:rPr lang="en-CA" sz="2400" dirty="0">
                <a:solidFill>
                  <a:schemeClr val="bg1"/>
                </a:solidFill>
              </a:rPr>
              <a:t>Try it in Python!</a:t>
            </a:r>
            <a:endParaRPr lang="en-CA" dirty="0">
              <a:solidFill>
                <a:schemeClr val="bg1"/>
              </a:solidFill>
            </a:endParaRPr>
          </a:p>
          <a:p>
            <a:pPr>
              <a:lnSpc>
                <a:spcPct val="200000"/>
              </a:lnSpc>
              <a:buFont typeface="Courier New" panose="02070309020205020404" pitchFamily="49" charset="0"/>
              <a:buChar char="o"/>
            </a:pPr>
            <a:endParaRPr lang="en-US" sz="2400" dirty="0">
              <a:solidFill>
                <a:schemeClr val="bg1"/>
              </a:solidFill>
              <a:cs typeface="Calibri Light" panose="020F0302020204030204" pitchFamily="34" charset="0"/>
            </a:endParaRPr>
          </a:p>
        </p:txBody>
      </p:sp>
    </p:spTree>
    <p:extLst>
      <p:ext uri="{BB962C8B-B14F-4D97-AF65-F5344CB8AC3E}">
        <p14:creationId xmlns:p14="http://schemas.microsoft.com/office/powerpoint/2010/main" val="25293538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A28F4-AC33-A630-0221-68F4AAFCD5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2FA160-DC60-44FC-E2EF-3CD552697F10}"/>
              </a:ext>
            </a:extLst>
          </p:cNvPr>
          <p:cNvSpPr>
            <a:spLocks noGrp="1"/>
          </p:cNvSpPr>
          <p:nvPr>
            <p:ph type="ctrTitle"/>
          </p:nvPr>
        </p:nvSpPr>
        <p:spPr/>
        <p:txBody>
          <a:bodyPr/>
          <a:lstStyle/>
          <a:p>
            <a:pPr algn="l"/>
            <a:r>
              <a:rPr lang="en-US" b="1" dirty="0">
                <a:solidFill>
                  <a:schemeClr val="accent4">
                    <a:lumMod val="40000"/>
                    <a:lumOff val="60000"/>
                  </a:schemeClr>
                </a:solidFill>
              </a:rPr>
              <a:t>Putting it all together</a:t>
            </a:r>
          </a:p>
        </p:txBody>
      </p:sp>
      <p:sp>
        <p:nvSpPr>
          <p:cNvPr id="3" name="Subtitle 2">
            <a:extLst>
              <a:ext uri="{FF2B5EF4-FFF2-40B4-BE49-F238E27FC236}">
                <a16:creationId xmlns:a16="http://schemas.microsoft.com/office/drawing/2014/main" id="{3BE19B48-3E6F-DD32-D902-EC770F7A1496}"/>
              </a:ext>
            </a:extLst>
          </p:cNvPr>
          <p:cNvSpPr>
            <a:spLocks noGrp="1"/>
          </p:cNvSpPr>
          <p:nvPr>
            <p:ph type="subTitle" idx="1"/>
          </p:nvPr>
        </p:nvSpPr>
        <p:spPr>
          <a:xfrm>
            <a:off x="1524000" y="3602038"/>
            <a:ext cx="9144000" cy="1136217"/>
          </a:xfrm>
          <a:solidFill>
            <a:schemeClr val="tx2">
              <a:lumMod val="25000"/>
            </a:schemeClr>
          </a:solidFill>
        </p:spPr>
        <p:txBody>
          <a:bodyPr>
            <a:normAutofit/>
          </a:bodyPr>
          <a:lstStyle/>
          <a:p>
            <a:pPr algn="l"/>
            <a:r>
              <a:rPr lang="en-US" sz="3200" b="1" dirty="0"/>
              <a:t>K-means in Python</a:t>
            </a:r>
            <a:endParaRPr lang="en-US" sz="1800" dirty="0"/>
          </a:p>
          <a:p>
            <a:pPr algn="l"/>
            <a:endParaRPr lang="en-US" sz="3200" dirty="0"/>
          </a:p>
          <a:p>
            <a:pPr algn="l"/>
            <a:endParaRPr lang="en-US" sz="3200" dirty="0"/>
          </a:p>
        </p:txBody>
      </p:sp>
    </p:spTree>
    <p:extLst>
      <p:ext uri="{BB962C8B-B14F-4D97-AF65-F5344CB8AC3E}">
        <p14:creationId xmlns:p14="http://schemas.microsoft.com/office/powerpoint/2010/main" val="546567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a:extLst>
            <a:ext uri="{FF2B5EF4-FFF2-40B4-BE49-F238E27FC236}">
              <a16:creationId xmlns:a16="http://schemas.microsoft.com/office/drawing/2014/main" id="{EBA4CDA5-2C2C-5B29-DA69-7A82C6F67A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9B5FD3-10B8-35BA-ECA2-853126AB64D6}"/>
              </a:ext>
            </a:extLst>
          </p:cNvPr>
          <p:cNvSpPr>
            <a:spLocks noGrp="1"/>
          </p:cNvSpPr>
          <p:nvPr>
            <p:ph type="title"/>
          </p:nvPr>
        </p:nvSpPr>
        <p:spPr>
          <a:xfrm>
            <a:off x="534001" y="365125"/>
            <a:ext cx="11123997" cy="1325563"/>
          </a:xfrm>
        </p:spPr>
        <p:txBody>
          <a:bodyPr/>
          <a:lstStyle/>
          <a:p>
            <a:r>
              <a:rPr lang="en-US" dirty="0">
                <a:solidFill>
                  <a:schemeClr val="bg1"/>
                </a:solidFill>
                <a:latin typeface="Courier" pitchFamily="2" charset="0"/>
              </a:rPr>
              <a:t>Load in packages</a:t>
            </a:r>
          </a:p>
        </p:txBody>
      </p:sp>
      <p:sp>
        <p:nvSpPr>
          <p:cNvPr id="5" name="Content Placeholder 4">
            <a:extLst>
              <a:ext uri="{FF2B5EF4-FFF2-40B4-BE49-F238E27FC236}">
                <a16:creationId xmlns:a16="http://schemas.microsoft.com/office/drawing/2014/main" id="{3AC609C3-B402-B3FE-EABA-3523938314A8}"/>
              </a:ext>
            </a:extLst>
          </p:cNvPr>
          <p:cNvSpPr>
            <a:spLocks noGrp="1"/>
          </p:cNvSpPr>
          <p:nvPr>
            <p:ph idx="1"/>
          </p:nvPr>
        </p:nvSpPr>
        <p:spPr>
          <a:xfrm>
            <a:off x="534001" y="1690688"/>
            <a:ext cx="11123997" cy="4802400"/>
          </a:xfrm>
          <a:solidFill>
            <a:schemeClr val="tx2">
              <a:lumMod val="25000"/>
            </a:schemeClr>
          </a:solidFill>
        </p:spPr>
        <p:txBody>
          <a:bodyPr>
            <a:normAutofit/>
          </a:bodyPr>
          <a:lstStyle/>
          <a:p>
            <a:endParaRPr lang="en-US" sz="2400" dirty="0"/>
          </a:p>
          <a:p>
            <a:pPr marL="0" indent="0">
              <a:buNone/>
            </a:pPr>
            <a:r>
              <a:rPr lang="en-CA" sz="2400" b="0" dirty="0">
                <a:solidFill>
                  <a:srgbClr val="C586C0"/>
                </a:solidFill>
                <a:effectLst/>
                <a:latin typeface="Menlo" panose="020B0609030804020204" pitchFamily="49" charset="0"/>
              </a:rPr>
              <a:t>import</a:t>
            </a:r>
            <a:r>
              <a:rPr lang="en-CA" sz="2400" b="0" dirty="0">
                <a:solidFill>
                  <a:srgbClr val="FFFFFF"/>
                </a:solidFill>
                <a:effectLst/>
                <a:latin typeface="Menlo" panose="020B0609030804020204" pitchFamily="49" charset="0"/>
              </a:rPr>
              <a:t> </a:t>
            </a:r>
            <a:r>
              <a:rPr lang="en-CA" sz="2400" b="0" dirty="0">
                <a:solidFill>
                  <a:srgbClr val="4EC9B0"/>
                </a:solidFill>
                <a:effectLst/>
                <a:latin typeface="Menlo" panose="020B0609030804020204" pitchFamily="49" charset="0"/>
              </a:rPr>
              <a:t>pandas</a:t>
            </a:r>
            <a:r>
              <a:rPr lang="en-CA" sz="2400" b="0" dirty="0">
                <a:solidFill>
                  <a:srgbClr val="FFFFFF"/>
                </a:solidFill>
                <a:effectLst/>
                <a:latin typeface="Menlo" panose="020B0609030804020204" pitchFamily="49" charset="0"/>
              </a:rPr>
              <a:t> </a:t>
            </a:r>
            <a:r>
              <a:rPr lang="en-CA" sz="2400" b="0" dirty="0">
                <a:solidFill>
                  <a:srgbClr val="C586C0"/>
                </a:solidFill>
                <a:effectLst/>
                <a:latin typeface="Menlo" panose="020B0609030804020204" pitchFamily="49" charset="0"/>
              </a:rPr>
              <a:t>as</a:t>
            </a:r>
            <a:r>
              <a:rPr lang="en-CA" sz="2400" b="0" dirty="0">
                <a:solidFill>
                  <a:srgbClr val="FFFFFF"/>
                </a:solidFill>
                <a:effectLst/>
                <a:latin typeface="Menlo" panose="020B0609030804020204" pitchFamily="49" charset="0"/>
              </a:rPr>
              <a:t> </a:t>
            </a:r>
            <a:r>
              <a:rPr lang="en-CA" sz="2400" b="0" dirty="0">
                <a:solidFill>
                  <a:srgbClr val="4EC9B0"/>
                </a:solidFill>
                <a:effectLst/>
                <a:latin typeface="Menlo" panose="020B0609030804020204" pitchFamily="49" charset="0"/>
              </a:rPr>
              <a:t>pd</a:t>
            </a:r>
          </a:p>
          <a:p>
            <a:pPr marL="0" indent="0">
              <a:buNone/>
            </a:pPr>
            <a:r>
              <a:rPr lang="en-CA" sz="2400" b="0" dirty="0">
                <a:solidFill>
                  <a:srgbClr val="C586C0"/>
                </a:solidFill>
                <a:effectLst/>
                <a:latin typeface="Menlo" panose="020B0609030804020204" pitchFamily="49" charset="0"/>
              </a:rPr>
              <a:t>import</a:t>
            </a:r>
            <a:r>
              <a:rPr lang="en-CA" sz="2400" b="0" dirty="0">
                <a:solidFill>
                  <a:srgbClr val="FFFFFF"/>
                </a:solidFill>
                <a:effectLst/>
                <a:latin typeface="Menlo" panose="020B0609030804020204" pitchFamily="49" charset="0"/>
              </a:rPr>
              <a:t> </a:t>
            </a:r>
            <a:r>
              <a:rPr lang="en-CA" sz="2400" b="0" dirty="0" err="1">
                <a:solidFill>
                  <a:srgbClr val="4EC9B0"/>
                </a:solidFill>
                <a:effectLst/>
                <a:latin typeface="Menlo" panose="020B0609030804020204" pitchFamily="49" charset="0"/>
              </a:rPr>
              <a:t>matplotlib</a:t>
            </a:r>
            <a:r>
              <a:rPr lang="en-CA" sz="2400" b="0" dirty="0" err="1">
                <a:solidFill>
                  <a:srgbClr val="FFFFFF"/>
                </a:solidFill>
                <a:effectLst/>
                <a:latin typeface="Menlo" panose="020B0609030804020204" pitchFamily="49" charset="0"/>
              </a:rPr>
              <a:t>.</a:t>
            </a:r>
            <a:r>
              <a:rPr lang="en-CA" sz="2400" b="0" dirty="0" err="1">
                <a:solidFill>
                  <a:srgbClr val="4EC9B0"/>
                </a:solidFill>
                <a:effectLst/>
                <a:latin typeface="Menlo" panose="020B0609030804020204" pitchFamily="49" charset="0"/>
              </a:rPr>
              <a:t>pyplot</a:t>
            </a:r>
            <a:r>
              <a:rPr lang="en-CA" sz="2400" b="0" dirty="0">
                <a:solidFill>
                  <a:srgbClr val="FFFFFF"/>
                </a:solidFill>
                <a:effectLst/>
                <a:latin typeface="Menlo" panose="020B0609030804020204" pitchFamily="49" charset="0"/>
              </a:rPr>
              <a:t> </a:t>
            </a:r>
            <a:r>
              <a:rPr lang="en-CA" sz="2400" b="0" dirty="0">
                <a:solidFill>
                  <a:srgbClr val="C586C0"/>
                </a:solidFill>
                <a:effectLst/>
                <a:latin typeface="Menlo" panose="020B0609030804020204" pitchFamily="49" charset="0"/>
              </a:rPr>
              <a:t>as</a:t>
            </a:r>
            <a:r>
              <a:rPr lang="en-CA" sz="2400" b="0" dirty="0">
                <a:solidFill>
                  <a:srgbClr val="FFFFFF"/>
                </a:solidFill>
                <a:effectLst/>
                <a:latin typeface="Menlo" panose="020B0609030804020204" pitchFamily="49" charset="0"/>
              </a:rPr>
              <a:t> </a:t>
            </a:r>
            <a:r>
              <a:rPr lang="en-CA" sz="2400" b="0" dirty="0" err="1">
                <a:solidFill>
                  <a:srgbClr val="4EC9B0"/>
                </a:solidFill>
                <a:effectLst/>
                <a:latin typeface="Menlo" panose="020B0609030804020204" pitchFamily="49" charset="0"/>
              </a:rPr>
              <a:t>plt</a:t>
            </a:r>
            <a:endParaRPr lang="en-CA" sz="2400" b="0" dirty="0">
              <a:solidFill>
                <a:srgbClr val="4EC9B0"/>
              </a:solidFill>
              <a:effectLst/>
              <a:latin typeface="Menlo" panose="020B0609030804020204" pitchFamily="49" charset="0"/>
            </a:endParaRPr>
          </a:p>
          <a:p>
            <a:pPr marL="0" indent="0">
              <a:buNone/>
            </a:pPr>
            <a:r>
              <a:rPr lang="en-CA" sz="2400" b="0">
                <a:solidFill>
                  <a:srgbClr val="C586C0"/>
                </a:solidFill>
                <a:effectLst/>
                <a:latin typeface="Menlo" panose="020B0609030804020204" pitchFamily="49" charset="0"/>
              </a:rPr>
              <a:t>from</a:t>
            </a:r>
            <a:r>
              <a:rPr lang="en-CA" sz="2400" b="0">
                <a:solidFill>
                  <a:srgbClr val="FFFFFF"/>
                </a:solidFill>
                <a:effectLst/>
                <a:latin typeface="Menlo" panose="020B0609030804020204" pitchFamily="49" charset="0"/>
              </a:rPr>
              <a:t> </a:t>
            </a:r>
            <a:r>
              <a:rPr lang="en-CA" sz="2400" b="0">
                <a:solidFill>
                  <a:srgbClr val="4EC9B0"/>
                </a:solidFill>
                <a:effectLst/>
                <a:latin typeface="Menlo" panose="020B0609030804020204" pitchFamily="49" charset="0"/>
              </a:rPr>
              <a:t>sklearn</a:t>
            </a:r>
            <a:r>
              <a:rPr lang="en-CA" sz="2400" b="0">
                <a:solidFill>
                  <a:srgbClr val="FFFFFF"/>
                </a:solidFill>
                <a:effectLst/>
                <a:latin typeface="Menlo" panose="020B0609030804020204" pitchFamily="49" charset="0"/>
              </a:rPr>
              <a:t> </a:t>
            </a:r>
            <a:r>
              <a:rPr lang="en-CA" sz="2400" b="0">
                <a:solidFill>
                  <a:srgbClr val="C586C0"/>
                </a:solidFill>
                <a:effectLst/>
                <a:latin typeface="Menlo" panose="020B0609030804020204" pitchFamily="49" charset="0"/>
              </a:rPr>
              <a:t>import</a:t>
            </a:r>
            <a:r>
              <a:rPr lang="en-CA" sz="2400" b="0">
                <a:solidFill>
                  <a:srgbClr val="FFFFFF"/>
                </a:solidFill>
                <a:effectLst/>
                <a:latin typeface="Menlo" panose="020B0609030804020204" pitchFamily="49" charset="0"/>
              </a:rPr>
              <a:t> </a:t>
            </a:r>
            <a:r>
              <a:rPr lang="en-CA" sz="2400" b="0">
                <a:solidFill>
                  <a:srgbClr val="DCDCAA"/>
                </a:solidFill>
                <a:effectLst/>
                <a:latin typeface="Menlo" panose="020B0609030804020204" pitchFamily="49" charset="0"/>
              </a:rPr>
              <a:t>set_config</a:t>
            </a:r>
            <a:endParaRPr lang="en-CA" sz="2400" b="0">
              <a:solidFill>
                <a:srgbClr val="7CA667"/>
              </a:solidFill>
              <a:effectLst/>
              <a:latin typeface="Menlo" panose="020B0609030804020204" pitchFamily="49" charset="0"/>
            </a:endParaRPr>
          </a:p>
          <a:p>
            <a:pPr marL="0" indent="0">
              <a:buNone/>
            </a:pPr>
            <a:r>
              <a:rPr lang="en-CA" sz="2400" b="0">
                <a:solidFill>
                  <a:srgbClr val="C586C0"/>
                </a:solidFill>
                <a:effectLst/>
                <a:latin typeface="Menlo" panose="020B0609030804020204" pitchFamily="49" charset="0"/>
              </a:rPr>
              <a:t>from</a:t>
            </a:r>
            <a:r>
              <a:rPr lang="en-CA" sz="2400" b="0">
                <a:solidFill>
                  <a:srgbClr val="FFFFFF"/>
                </a:solidFill>
                <a:effectLst/>
                <a:latin typeface="Menlo" panose="020B0609030804020204" pitchFamily="49" charset="0"/>
              </a:rPr>
              <a:t> </a:t>
            </a:r>
            <a:r>
              <a:rPr lang="en-CA" sz="2400" b="0" dirty="0" err="1">
                <a:solidFill>
                  <a:srgbClr val="4EC9B0"/>
                </a:solidFill>
                <a:effectLst/>
                <a:latin typeface="Menlo" panose="020B0609030804020204" pitchFamily="49" charset="0"/>
              </a:rPr>
              <a:t>sklearn</a:t>
            </a:r>
            <a:r>
              <a:rPr lang="en-CA" sz="2400" b="0" dirty="0" err="1">
                <a:solidFill>
                  <a:srgbClr val="FFFFFF"/>
                </a:solidFill>
                <a:effectLst/>
                <a:latin typeface="Menlo" panose="020B0609030804020204" pitchFamily="49" charset="0"/>
              </a:rPr>
              <a:t>.</a:t>
            </a:r>
            <a:r>
              <a:rPr lang="en-CA" sz="2400" b="0" dirty="0" err="1">
                <a:solidFill>
                  <a:srgbClr val="4EC9B0"/>
                </a:solidFill>
                <a:effectLst/>
                <a:latin typeface="Menlo" panose="020B0609030804020204" pitchFamily="49" charset="0"/>
              </a:rPr>
              <a:t>preprocessing</a:t>
            </a:r>
            <a:r>
              <a:rPr lang="en-CA" sz="2400" b="0" dirty="0">
                <a:solidFill>
                  <a:srgbClr val="FFFFFF"/>
                </a:solidFill>
                <a:effectLst/>
                <a:latin typeface="Menlo" panose="020B0609030804020204" pitchFamily="49" charset="0"/>
              </a:rPr>
              <a:t> </a:t>
            </a:r>
            <a:r>
              <a:rPr lang="en-CA" sz="2400" b="0" dirty="0">
                <a:solidFill>
                  <a:srgbClr val="C586C0"/>
                </a:solidFill>
                <a:effectLst/>
                <a:latin typeface="Menlo" panose="020B0609030804020204" pitchFamily="49" charset="0"/>
              </a:rPr>
              <a:t>import</a:t>
            </a:r>
            <a:r>
              <a:rPr lang="en-CA" sz="2400" b="0" dirty="0">
                <a:solidFill>
                  <a:srgbClr val="FFFFFF"/>
                </a:solidFill>
                <a:effectLst/>
                <a:latin typeface="Menlo" panose="020B0609030804020204" pitchFamily="49" charset="0"/>
              </a:rPr>
              <a:t> </a:t>
            </a:r>
            <a:r>
              <a:rPr lang="en-CA" sz="2400" b="0" dirty="0" err="1">
                <a:solidFill>
                  <a:srgbClr val="4EC9B0"/>
                </a:solidFill>
                <a:effectLst/>
                <a:latin typeface="Menlo" panose="020B0609030804020204" pitchFamily="49" charset="0"/>
              </a:rPr>
              <a:t>StandardScaler</a:t>
            </a:r>
            <a:r>
              <a:rPr lang="en-CA" sz="2400" b="0" dirty="0">
                <a:solidFill>
                  <a:srgbClr val="4EC9B0"/>
                </a:solidFill>
                <a:effectLst/>
                <a:latin typeface="Menlo" panose="020B0609030804020204" pitchFamily="49" charset="0"/>
              </a:rPr>
              <a:t> </a:t>
            </a:r>
            <a:endParaRPr lang="en-CA" sz="2400" dirty="0">
              <a:solidFill>
                <a:srgbClr val="7CA667"/>
              </a:solidFill>
              <a:latin typeface="Menlo" panose="020B0609030804020204" pitchFamily="49" charset="0"/>
            </a:endParaRPr>
          </a:p>
          <a:p>
            <a:pPr marL="0" indent="0">
              <a:buNone/>
            </a:pPr>
            <a:r>
              <a:rPr lang="en-CA" sz="2400" b="0" dirty="0">
                <a:solidFill>
                  <a:srgbClr val="C586C0"/>
                </a:solidFill>
                <a:effectLst/>
                <a:latin typeface="Menlo" panose="020B0609030804020204" pitchFamily="49" charset="0"/>
              </a:rPr>
              <a:t>from</a:t>
            </a:r>
            <a:r>
              <a:rPr lang="en-CA" sz="2400" b="0" dirty="0">
                <a:solidFill>
                  <a:srgbClr val="FFFFFF"/>
                </a:solidFill>
                <a:effectLst/>
                <a:latin typeface="Menlo" panose="020B0609030804020204" pitchFamily="49" charset="0"/>
              </a:rPr>
              <a:t> </a:t>
            </a:r>
            <a:r>
              <a:rPr lang="en-CA" sz="2400" b="0" dirty="0" err="1">
                <a:solidFill>
                  <a:srgbClr val="4EC9B0"/>
                </a:solidFill>
                <a:effectLst/>
                <a:latin typeface="Menlo" panose="020B0609030804020204" pitchFamily="49" charset="0"/>
              </a:rPr>
              <a:t>sklearn</a:t>
            </a:r>
            <a:r>
              <a:rPr lang="en-CA" sz="2400" b="0" dirty="0" err="1">
                <a:solidFill>
                  <a:srgbClr val="FFFFFF"/>
                </a:solidFill>
                <a:effectLst/>
                <a:latin typeface="Menlo" panose="020B0609030804020204" pitchFamily="49" charset="0"/>
              </a:rPr>
              <a:t>.</a:t>
            </a:r>
            <a:r>
              <a:rPr lang="en-CA" sz="2400" b="0" dirty="0" err="1">
                <a:solidFill>
                  <a:srgbClr val="4EC9B0"/>
                </a:solidFill>
                <a:effectLst/>
                <a:latin typeface="Menlo" panose="020B0609030804020204" pitchFamily="49" charset="0"/>
              </a:rPr>
              <a:t>cluster</a:t>
            </a:r>
            <a:r>
              <a:rPr lang="en-CA" sz="2400" b="0" dirty="0">
                <a:solidFill>
                  <a:srgbClr val="FFFFFF"/>
                </a:solidFill>
                <a:effectLst/>
                <a:latin typeface="Menlo" panose="020B0609030804020204" pitchFamily="49" charset="0"/>
              </a:rPr>
              <a:t> </a:t>
            </a:r>
            <a:r>
              <a:rPr lang="en-CA" sz="2400" b="0" dirty="0">
                <a:solidFill>
                  <a:srgbClr val="C586C0"/>
                </a:solidFill>
                <a:effectLst/>
                <a:latin typeface="Menlo" panose="020B0609030804020204" pitchFamily="49" charset="0"/>
              </a:rPr>
              <a:t>import</a:t>
            </a:r>
            <a:r>
              <a:rPr lang="en-CA" sz="2400" b="0" dirty="0">
                <a:solidFill>
                  <a:srgbClr val="FFFFFF"/>
                </a:solidFill>
                <a:effectLst/>
                <a:latin typeface="Menlo" panose="020B0609030804020204" pitchFamily="49" charset="0"/>
              </a:rPr>
              <a:t> </a:t>
            </a:r>
            <a:r>
              <a:rPr lang="en-CA" sz="2400" b="0" dirty="0" err="1">
                <a:solidFill>
                  <a:srgbClr val="4EC9B0"/>
                </a:solidFill>
                <a:effectLst/>
                <a:latin typeface="Menlo" panose="020B0609030804020204" pitchFamily="49" charset="0"/>
              </a:rPr>
              <a:t>Kmeans</a:t>
            </a:r>
            <a:endParaRPr lang="en-CA" sz="2400" b="0" dirty="0">
              <a:solidFill>
                <a:srgbClr val="4EC9B0"/>
              </a:solidFill>
              <a:effectLst/>
              <a:latin typeface="Menlo" panose="020B0609030804020204" pitchFamily="49" charset="0"/>
            </a:endParaRPr>
          </a:p>
          <a:p>
            <a:pPr marL="0" indent="0">
              <a:buNone/>
            </a:pPr>
            <a:endParaRPr lang="en-CA" sz="2400" dirty="0">
              <a:solidFill>
                <a:srgbClr val="4EC9B0"/>
              </a:solidFill>
              <a:latin typeface="Menlo" panose="020B0609030804020204" pitchFamily="49" charset="0"/>
            </a:endParaRPr>
          </a:p>
          <a:p>
            <a:pPr marL="0" indent="0">
              <a:buNone/>
            </a:pPr>
            <a:r>
              <a:rPr lang="en-CA" sz="2400" dirty="0">
                <a:solidFill>
                  <a:srgbClr val="7CA668"/>
                </a:solidFill>
                <a:latin typeface="Menlo" panose="020B0609030804020204" pitchFamily="49" charset="0"/>
              </a:rPr>
              <a:t># Output </a:t>
            </a:r>
            <a:r>
              <a:rPr lang="en-CA" sz="2400" dirty="0" err="1">
                <a:solidFill>
                  <a:srgbClr val="7CA668"/>
                </a:solidFill>
                <a:latin typeface="Menlo" panose="020B0609030804020204" pitchFamily="49" charset="0"/>
              </a:rPr>
              <a:t>DataFrames</a:t>
            </a:r>
            <a:endParaRPr lang="en-CA" sz="2400" dirty="0">
              <a:solidFill>
                <a:srgbClr val="7CA668"/>
              </a:solidFill>
              <a:latin typeface="Menlo" panose="020B0609030804020204" pitchFamily="49" charset="0"/>
            </a:endParaRPr>
          </a:p>
          <a:p>
            <a:pPr marL="0" indent="0">
              <a:buNone/>
            </a:pPr>
            <a:r>
              <a:rPr lang="en-CA" sz="2400" b="0" dirty="0" err="1">
                <a:solidFill>
                  <a:srgbClr val="DCDCAA"/>
                </a:solidFill>
                <a:effectLst/>
                <a:latin typeface="Menlo" panose="020B0609030804020204" pitchFamily="49" charset="0"/>
              </a:rPr>
              <a:t>set_config</a:t>
            </a:r>
            <a:r>
              <a:rPr lang="en-CA" sz="2400" b="0" dirty="0">
                <a:solidFill>
                  <a:srgbClr val="FFFFFF"/>
                </a:solidFill>
                <a:effectLst/>
                <a:latin typeface="Menlo" panose="020B0609030804020204" pitchFamily="49" charset="0"/>
              </a:rPr>
              <a:t>(</a:t>
            </a:r>
            <a:r>
              <a:rPr lang="en-CA" sz="2400" b="0" dirty="0" err="1">
                <a:solidFill>
                  <a:srgbClr val="9CDCFE"/>
                </a:solidFill>
                <a:effectLst/>
                <a:latin typeface="Menlo" panose="020B0609030804020204" pitchFamily="49" charset="0"/>
              </a:rPr>
              <a:t>transform_output</a:t>
            </a:r>
            <a:r>
              <a:rPr lang="en-CA" sz="2400" b="0" dirty="0">
                <a:solidFill>
                  <a:srgbClr val="D4D4D4"/>
                </a:solidFill>
                <a:effectLst/>
                <a:latin typeface="Menlo" panose="020B0609030804020204" pitchFamily="49" charset="0"/>
              </a:rPr>
              <a:t>=</a:t>
            </a:r>
            <a:r>
              <a:rPr lang="en-CA" sz="2400" b="0" dirty="0">
                <a:solidFill>
                  <a:srgbClr val="CE9178"/>
                </a:solidFill>
                <a:effectLst/>
                <a:latin typeface="Menlo" panose="020B0609030804020204" pitchFamily="49" charset="0"/>
              </a:rPr>
              <a:t>"pandas"</a:t>
            </a:r>
            <a:r>
              <a:rPr lang="en-CA" sz="2400" b="0" dirty="0">
                <a:solidFill>
                  <a:srgbClr val="FFFFFF"/>
                </a:solidFill>
                <a:effectLst/>
                <a:latin typeface="Menlo" panose="020B0609030804020204" pitchFamily="49" charset="0"/>
              </a:rPr>
              <a:t>)</a:t>
            </a:r>
          </a:p>
          <a:p>
            <a:pPr marL="0" indent="0">
              <a:buNone/>
            </a:pPr>
            <a:endParaRPr lang="en-CA" sz="2400" b="0" dirty="0">
              <a:solidFill>
                <a:srgbClr val="7CA667"/>
              </a:solidFill>
              <a:effectLst/>
              <a:latin typeface="Menlo" panose="020B0609030804020204" pitchFamily="49" charset="0"/>
            </a:endParaRPr>
          </a:p>
          <a:p>
            <a:pPr marL="0" indent="0">
              <a:buNone/>
            </a:pPr>
            <a:endParaRPr lang="en-US" dirty="0"/>
          </a:p>
        </p:txBody>
      </p:sp>
    </p:spTree>
    <p:extLst>
      <p:ext uri="{BB962C8B-B14F-4D97-AF65-F5344CB8AC3E}">
        <p14:creationId xmlns:p14="http://schemas.microsoft.com/office/powerpoint/2010/main" val="1709529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a:extLst>
            <a:ext uri="{FF2B5EF4-FFF2-40B4-BE49-F238E27FC236}">
              <a16:creationId xmlns:a16="http://schemas.microsoft.com/office/drawing/2014/main" id="{2229EFC9-959B-61FA-2950-38D1B31ADD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84B4F1-E81A-2505-BE54-5943C3B1ADD2}"/>
              </a:ext>
            </a:extLst>
          </p:cNvPr>
          <p:cNvSpPr>
            <a:spLocks noGrp="1"/>
          </p:cNvSpPr>
          <p:nvPr>
            <p:ph type="title"/>
          </p:nvPr>
        </p:nvSpPr>
        <p:spPr>
          <a:xfrm>
            <a:off x="532799" y="365125"/>
            <a:ext cx="11127599" cy="1325563"/>
          </a:xfrm>
        </p:spPr>
        <p:txBody>
          <a:bodyPr/>
          <a:lstStyle/>
          <a:p>
            <a:r>
              <a:rPr lang="en-US" dirty="0">
                <a:solidFill>
                  <a:schemeClr val="bg1"/>
                </a:solidFill>
                <a:latin typeface="Courier" pitchFamily="2" charset="0"/>
              </a:rPr>
              <a:t>Load and preview dataset</a:t>
            </a:r>
          </a:p>
        </p:txBody>
      </p:sp>
      <p:sp>
        <p:nvSpPr>
          <p:cNvPr id="5" name="Content Placeholder 4">
            <a:extLst>
              <a:ext uri="{FF2B5EF4-FFF2-40B4-BE49-F238E27FC236}">
                <a16:creationId xmlns:a16="http://schemas.microsoft.com/office/drawing/2014/main" id="{874FC752-E0E8-1A37-E22E-544B5B332D74}"/>
              </a:ext>
            </a:extLst>
          </p:cNvPr>
          <p:cNvSpPr>
            <a:spLocks noGrp="1"/>
          </p:cNvSpPr>
          <p:nvPr>
            <p:ph idx="1"/>
          </p:nvPr>
        </p:nvSpPr>
        <p:spPr>
          <a:xfrm>
            <a:off x="532800" y="1692000"/>
            <a:ext cx="11127600" cy="4802400"/>
          </a:xfrm>
          <a:solidFill>
            <a:schemeClr val="tx2">
              <a:lumMod val="25000"/>
            </a:schemeClr>
          </a:solidFill>
        </p:spPr>
        <p:txBody>
          <a:bodyPr/>
          <a:lstStyle/>
          <a:p>
            <a:pPr marL="0" indent="0">
              <a:buNone/>
            </a:pPr>
            <a:endParaRPr lang="en-CA" sz="2400" b="0" dirty="0">
              <a:solidFill>
                <a:srgbClr val="7CA668"/>
              </a:solidFill>
              <a:effectLst/>
              <a:latin typeface="Menlo" panose="020B0609030804020204" pitchFamily="49" charset="0"/>
            </a:endParaRPr>
          </a:p>
          <a:p>
            <a:pPr marL="0" indent="0">
              <a:buNone/>
            </a:pPr>
            <a:r>
              <a:rPr lang="en-CA" sz="2400" b="0" dirty="0">
                <a:solidFill>
                  <a:srgbClr val="9CDCFE"/>
                </a:solidFill>
                <a:effectLst/>
                <a:latin typeface="Menlo" panose="020B0609030804020204" pitchFamily="49" charset="0"/>
              </a:rPr>
              <a:t>penguins</a:t>
            </a:r>
            <a:r>
              <a:rPr lang="en-CA" sz="2400" b="0" dirty="0">
                <a:solidFill>
                  <a:srgbClr val="FFFFFF"/>
                </a:solidFill>
                <a:effectLst/>
                <a:latin typeface="Menlo" panose="020B0609030804020204" pitchFamily="49" charset="0"/>
              </a:rPr>
              <a:t> </a:t>
            </a:r>
            <a:r>
              <a:rPr lang="en-CA" sz="2400" b="0" dirty="0">
                <a:solidFill>
                  <a:srgbClr val="D4D4D4"/>
                </a:solidFill>
                <a:effectLst/>
                <a:latin typeface="Menlo" panose="020B0609030804020204" pitchFamily="49" charset="0"/>
              </a:rPr>
              <a:t>=</a:t>
            </a:r>
            <a:r>
              <a:rPr lang="en-CA" sz="2400" b="0" dirty="0">
                <a:solidFill>
                  <a:srgbClr val="FFFFFF"/>
                </a:solidFill>
                <a:effectLst/>
                <a:latin typeface="Menlo" panose="020B0609030804020204" pitchFamily="49" charset="0"/>
              </a:rPr>
              <a:t> </a:t>
            </a:r>
            <a:r>
              <a:rPr lang="en-CA" sz="2400" b="0" dirty="0" err="1">
                <a:solidFill>
                  <a:srgbClr val="4EC9B0"/>
                </a:solidFill>
                <a:effectLst/>
                <a:latin typeface="Menlo" panose="020B0609030804020204" pitchFamily="49" charset="0"/>
              </a:rPr>
              <a:t>pd</a:t>
            </a:r>
            <a:r>
              <a:rPr lang="en-CA" sz="2400" b="0" dirty="0" err="1">
                <a:effectLst/>
                <a:latin typeface="Menlo" panose="020B0609030804020204" pitchFamily="49" charset="0"/>
              </a:rPr>
              <a:t>.</a:t>
            </a:r>
            <a:r>
              <a:rPr lang="en-CA" sz="2400" b="0" dirty="0" err="1">
                <a:solidFill>
                  <a:srgbClr val="DCDCAA"/>
                </a:solidFill>
                <a:effectLst/>
                <a:latin typeface="Menlo" panose="020B0609030804020204" pitchFamily="49" charset="0"/>
              </a:rPr>
              <a:t>read_csv</a:t>
            </a:r>
            <a:r>
              <a:rPr lang="en-CA" sz="2400" b="0" dirty="0">
                <a:solidFill>
                  <a:srgbClr val="FFFFFF"/>
                </a:solidFill>
                <a:effectLst/>
                <a:latin typeface="Menlo" panose="020B0609030804020204" pitchFamily="49" charset="0"/>
              </a:rPr>
              <a:t>(</a:t>
            </a:r>
            <a:r>
              <a:rPr lang="en-CA" sz="2400" b="0" dirty="0">
                <a:solidFill>
                  <a:srgbClr val="CE9178"/>
                </a:solidFill>
                <a:effectLst/>
                <a:latin typeface="Menlo" panose="020B0609030804020204" pitchFamily="49" charset="0"/>
              </a:rPr>
              <a:t>'</a:t>
            </a:r>
            <a:r>
              <a:rPr lang="en-CA" sz="2400" b="0" dirty="0" err="1">
                <a:solidFill>
                  <a:srgbClr val="CE9178"/>
                </a:solidFill>
                <a:effectLst/>
                <a:latin typeface="Menlo" panose="020B0609030804020204" pitchFamily="49" charset="0"/>
              </a:rPr>
              <a:t>penguins.csv</a:t>
            </a:r>
            <a:r>
              <a:rPr lang="en-CA" sz="2400" b="0" dirty="0">
                <a:solidFill>
                  <a:srgbClr val="CE9178"/>
                </a:solidFill>
                <a:effectLst/>
                <a:latin typeface="Menlo" panose="020B0609030804020204" pitchFamily="49" charset="0"/>
              </a:rPr>
              <a:t>’</a:t>
            </a:r>
            <a:r>
              <a:rPr lang="en-CA" sz="2400" b="0" dirty="0">
                <a:solidFill>
                  <a:srgbClr val="FFFFFF"/>
                </a:solidFill>
                <a:effectLst/>
                <a:latin typeface="Menlo" panose="020B0609030804020204" pitchFamily="49" charset="0"/>
              </a:rPr>
              <a:t>)</a:t>
            </a:r>
          </a:p>
          <a:p>
            <a:pPr marL="0" indent="0">
              <a:buNone/>
            </a:pPr>
            <a:r>
              <a:rPr lang="en-CA" sz="2400" dirty="0">
                <a:solidFill>
                  <a:srgbClr val="9CDCFE"/>
                </a:solidFill>
                <a:latin typeface="Menlo" panose="020B0609030804020204" pitchFamily="49" charset="0"/>
              </a:rPr>
              <a:t>p</a:t>
            </a:r>
            <a:r>
              <a:rPr lang="en-CA" sz="2400" b="0" dirty="0">
                <a:solidFill>
                  <a:srgbClr val="9CDCFE"/>
                </a:solidFill>
                <a:effectLst/>
                <a:latin typeface="Menlo" panose="020B0609030804020204" pitchFamily="49" charset="0"/>
              </a:rPr>
              <a:t>enguins</a:t>
            </a:r>
            <a:r>
              <a:rPr lang="en-CA" sz="2400" b="0" dirty="0">
                <a:effectLst/>
                <a:latin typeface="Menlo" panose="020B0609030804020204" pitchFamily="49" charset="0"/>
              </a:rPr>
              <a:t>.</a:t>
            </a:r>
            <a:r>
              <a:rPr lang="en-CA" sz="2400" b="0" dirty="0">
                <a:solidFill>
                  <a:srgbClr val="DCDCAA"/>
                </a:solidFill>
                <a:effectLst/>
                <a:latin typeface="Menlo" panose="020B0609030804020204" pitchFamily="49" charset="0"/>
              </a:rPr>
              <a:t>head</a:t>
            </a:r>
            <a:r>
              <a:rPr lang="en-CA" sz="2400" b="0" dirty="0">
                <a:effectLst/>
                <a:latin typeface="Menlo" panose="020B0609030804020204" pitchFamily="49" charset="0"/>
              </a:rPr>
              <a:t>() </a:t>
            </a:r>
            <a:r>
              <a:rPr lang="en-CA" sz="2400" b="0" dirty="0">
                <a:solidFill>
                  <a:srgbClr val="7CA668"/>
                </a:solidFill>
                <a:effectLst/>
                <a:latin typeface="Menlo" panose="020B0609030804020204" pitchFamily="49" charset="0"/>
              </a:rPr>
              <a:t># View first few rows</a:t>
            </a:r>
            <a:endParaRPr lang="en-CA" sz="2400" b="0" dirty="0">
              <a:effectLst/>
              <a:latin typeface="Menlo" panose="020B0609030804020204" pitchFamily="49" charset="0"/>
            </a:endParaRPr>
          </a:p>
          <a:p>
            <a:pPr marL="0" indent="0">
              <a:buNone/>
            </a:pPr>
            <a:endParaRPr lang="en-CA" sz="2400" b="0" dirty="0">
              <a:effectLst/>
              <a:latin typeface="Menlo" panose="020B0609030804020204" pitchFamily="49" charset="0"/>
            </a:endParaRPr>
          </a:p>
          <a:p>
            <a:pPr marL="0" indent="0">
              <a:buNone/>
            </a:pPr>
            <a:endParaRPr lang="en-US" dirty="0"/>
          </a:p>
          <a:p>
            <a:pPr marL="0" indent="0">
              <a:buNone/>
            </a:pPr>
            <a:endParaRPr lang="en-US" dirty="0"/>
          </a:p>
        </p:txBody>
      </p:sp>
      <p:graphicFrame>
        <p:nvGraphicFramePr>
          <p:cNvPr id="6" name="Table 5">
            <a:extLst>
              <a:ext uri="{FF2B5EF4-FFF2-40B4-BE49-F238E27FC236}">
                <a16:creationId xmlns:a16="http://schemas.microsoft.com/office/drawing/2014/main" id="{71E3F104-E18C-DDE0-EB0C-B1A92F2DBF3F}"/>
              </a:ext>
            </a:extLst>
          </p:cNvPr>
          <p:cNvGraphicFramePr>
            <a:graphicFrameLocks noGrp="1"/>
          </p:cNvGraphicFramePr>
          <p:nvPr>
            <p:extLst>
              <p:ext uri="{D42A27DB-BD31-4B8C-83A1-F6EECF244321}">
                <p14:modId xmlns:p14="http://schemas.microsoft.com/office/powerpoint/2010/main" val="4138009999"/>
              </p:ext>
            </p:extLst>
          </p:nvPr>
        </p:nvGraphicFramePr>
        <p:xfrm>
          <a:off x="1195692" y="3429000"/>
          <a:ext cx="9509312" cy="2468880"/>
        </p:xfrm>
        <a:graphic>
          <a:graphicData uri="http://schemas.openxmlformats.org/drawingml/2006/table">
            <a:tbl>
              <a:tblPr/>
              <a:tblGrid>
                <a:gridCol w="2998432">
                  <a:extLst>
                    <a:ext uri="{9D8B030D-6E8A-4147-A177-3AD203B41FA5}">
                      <a16:colId xmlns:a16="http://schemas.microsoft.com/office/drawing/2014/main" val="1744597792"/>
                    </a:ext>
                  </a:extLst>
                </a:gridCol>
                <a:gridCol w="2998432">
                  <a:extLst>
                    <a:ext uri="{9D8B030D-6E8A-4147-A177-3AD203B41FA5}">
                      <a16:colId xmlns:a16="http://schemas.microsoft.com/office/drawing/2014/main" val="203538660"/>
                    </a:ext>
                  </a:extLst>
                </a:gridCol>
                <a:gridCol w="3512448">
                  <a:extLst>
                    <a:ext uri="{9D8B030D-6E8A-4147-A177-3AD203B41FA5}">
                      <a16:colId xmlns:a16="http://schemas.microsoft.com/office/drawing/2014/main" val="1271417221"/>
                    </a:ext>
                  </a:extLst>
                </a:gridCol>
              </a:tblGrid>
              <a:tr h="394636">
                <a:tc>
                  <a:txBody>
                    <a:bodyPr/>
                    <a:lstStyle/>
                    <a:p>
                      <a:pPr algn="r" fontAlgn="ctr"/>
                      <a:endParaRPr lang="en-CA" sz="2200" dirty="0">
                        <a:effectLst/>
                        <a:latin typeface="Menlo" panose="020B0609030804020204" pitchFamily="49" charset="0"/>
                        <a:ea typeface="Menlo" panose="020B0609030804020204" pitchFamily="49" charset="0"/>
                        <a:cs typeface="Menlo" panose="020B0609030804020204" pitchFamily="49"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CA" sz="2200" dirty="0" err="1">
                          <a:effectLst/>
                          <a:latin typeface="Menlo" panose="020B0609030804020204" pitchFamily="49" charset="0"/>
                          <a:ea typeface="Menlo" panose="020B0609030804020204" pitchFamily="49" charset="0"/>
                          <a:cs typeface="Menlo" panose="020B0609030804020204" pitchFamily="49" charset="0"/>
                        </a:rPr>
                        <a:t>bill_length_mm</a:t>
                      </a:r>
                      <a:endParaRPr lang="en-CA" sz="2200" dirty="0">
                        <a:effectLst/>
                        <a:latin typeface="Menlo" panose="020B0609030804020204" pitchFamily="49" charset="0"/>
                        <a:ea typeface="Menlo" panose="020B0609030804020204" pitchFamily="49" charset="0"/>
                        <a:cs typeface="Menlo" panose="020B0609030804020204" pitchFamily="49"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CA" sz="2200" dirty="0" err="1">
                          <a:effectLst/>
                          <a:latin typeface="Menlo" panose="020B0609030804020204" pitchFamily="49" charset="0"/>
                          <a:ea typeface="Menlo" panose="020B0609030804020204" pitchFamily="49" charset="0"/>
                          <a:cs typeface="Menlo" panose="020B0609030804020204" pitchFamily="49" charset="0"/>
                        </a:rPr>
                        <a:t>flipper_length_mm</a:t>
                      </a:r>
                      <a:endParaRPr lang="en-CA" sz="2200" dirty="0">
                        <a:effectLst/>
                        <a:latin typeface="Menlo" panose="020B0609030804020204" pitchFamily="49" charset="0"/>
                        <a:ea typeface="Menlo" panose="020B0609030804020204" pitchFamily="49" charset="0"/>
                        <a:cs typeface="Menlo" panose="020B0609030804020204" pitchFamily="49"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6423197"/>
                  </a:ext>
                </a:extLst>
              </a:tr>
              <a:tr h="394636">
                <a:tc>
                  <a:txBody>
                    <a:bodyPr/>
                    <a:lstStyle/>
                    <a:p>
                      <a:pPr algn="r" fontAlgn="ctr"/>
                      <a:r>
                        <a:rPr lang="en-CA" sz="2200" b="0" dirty="0">
                          <a:effectLst/>
                          <a:latin typeface="Menlo" panose="020B0609030804020204" pitchFamily="49" charset="0"/>
                          <a:ea typeface="Menlo" panose="020B0609030804020204" pitchFamily="49" charset="0"/>
                          <a:cs typeface="Menlo" panose="020B0609030804020204" pitchFamily="49"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2200" dirty="0">
                          <a:effectLst/>
                          <a:latin typeface="Menlo" panose="020B0609030804020204" pitchFamily="49" charset="0"/>
                          <a:ea typeface="Menlo" panose="020B0609030804020204" pitchFamily="49" charset="0"/>
                          <a:cs typeface="Menlo" panose="020B0609030804020204" pitchFamily="49" charset="0"/>
                        </a:rPr>
                        <a:t>39.1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2200" dirty="0">
                          <a:effectLst/>
                          <a:latin typeface="Menlo" panose="020B0609030804020204" pitchFamily="49" charset="0"/>
                          <a:ea typeface="Menlo" panose="020B0609030804020204" pitchFamily="49" charset="0"/>
                          <a:cs typeface="Menlo" panose="020B0609030804020204" pitchFamily="49" charset="0"/>
                        </a:rPr>
                        <a:t>181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7082866"/>
                  </a:ext>
                </a:extLst>
              </a:tr>
              <a:tr h="394636">
                <a:tc>
                  <a:txBody>
                    <a:bodyPr/>
                    <a:lstStyle/>
                    <a:p>
                      <a:pPr algn="r" fontAlgn="ctr"/>
                      <a:r>
                        <a:rPr lang="en-CA" sz="2200" b="0" dirty="0">
                          <a:effectLst/>
                          <a:latin typeface="Menlo" panose="020B0609030804020204" pitchFamily="49" charset="0"/>
                          <a:ea typeface="Menlo" panose="020B0609030804020204" pitchFamily="49" charset="0"/>
                          <a:cs typeface="Menlo" panose="020B0609030804020204" pitchFamily="49"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2200">
                          <a:effectLst/>
                          <a:latin typeface="Menlo" panose="020B0609030804020204" pitchFamily="49" charset="0"/>
                          <a:ea typeface="Menlo" panose="020B0609030804020204" pitchFamily="49" charset="0"/>
                          <a:cs typeface="Menlo" panose="020B0609030804020204" pitchFamily="49" charset="0"/>
                        </a:rPr>
                        <a:t>39.5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2200" dirty="0">
                          <a:effectLst/>
                          <a:latin typeface="Menlo" panose="020B0609030804020204" pitchFamily="49" charset="0"/>
                          <a:ea typeface="Menlo" panose="020B0609030804020204" pitchFamily="49" charset="0"/>
                          <a:cs typeface="Menlo" panose="020B0609030804020204" pitchFamily="49" charset="0"/>
                        </a:rPr>
                        <a:t>186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8504146"/>
                  </a:ext>
                </a:extLst>
              </a:tr>
              <a:tr h="394636">
                <a:tc>
                  <a:txBody>
                    <a:bodyPr/>
                    <a:lstStyle/>
                    <a:p>
                      <a:pPr algn="r" fontAlgn="ctr"/>
                      <a:r>
                        <a:rPr lang="en-CA" sz="2200" b="0" dirty="0">
                          <a:effectLst/>
                          <a:latin typeface="Menlo" panose="020B0609030804020204" pitchFamily="49" charset="0"/>
                          <a:ea typeface="Menlo" panose="020B0609030804020204" pitchFamily="49" charset="0"/>
                          <a:cs typeface="Menlo" panose="020B0609030804020204" pitchFamily="49" charset="0"/>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2200" dirty="0">
                          <a:effectLst/>
                          <a:latin typeface="Menlo" panose="020B0609030804020204" pitchFamily="49" charset="0"/>
                          <a:ea typeface="Menlo" panose="020B0609030804020204" pitchFamily="49" charset="0"/>
                          <a:cs typeface="Menlo" panose="020B0609030804020204" pitchFamily="49" charset="0"/>
                        </a:rPr>
                        <a:t>40.3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2200" dirty="0">
                          <a:effectLst/>
                          <a:latin typeface="Menlo" panose="020B0609030804020204" pitchFamily="49" charset="0"/>
                          <a:ea typeface="Menlo" panose="020B0609030804020204" pitchFamily="49" charset="0"/>
                          <a:cs typeface="Menlo" panose="020B0609030804020204" pitchFamily="49" charset="0"/>
                        </a:rPr>
                        <a:t>195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23206652"/>
                  </a:ext>
                </a:extLst>
              </a:tr>
              <a:tr h="394636">
                <a:tc>
                  <a:txBody>
                    <a:bodyPr/>
                    <a:lstStyle/>
                    <a:p>
                      <a:pPr algn="r" fontAlgn="ctr"/>
                      <a:r>
                        <a:rPr lang="en-CA" sz="2200" b="0" dirty="0">
                          <a:effectLst/>
                          <a:latin typeface="Menlo" panose="020B0609030804020204" pitchFamily="49" charset="0"/>
                          <a:ea typeface="Menlo" panose="020B0609030804020204" pitchFamily="49" charset="0"/>
                          <a:cs typeface="Menlo" panose="020B0609030804020204" pitchFamily="49" charset="0"/>
                        </a:rPr>
                        <a:t>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2200">
                          <a:effectLst/>
                          <a:latin typeface="Menlo" panose="020B0609030804020204" pitchFamily="49" charset="0"/>
                          <a:ea typeface="Menlo" panose="020B0609030804020204" pitchFamily="49" charset="0"/>
                          <a:cs typeface="Menlo" panose="020B0609030804020204" pitchFamily="49" charset="0"/>
                        </a:rPr>
                        <a:t>36.7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2200" dirty="0">
                          <a:effectLst/>
                          <a:latin typeface="Menlo" panose="020B0609030804020204" pitchFamily="49" charset="0"/>
                          <a:ea typeface="Menlo" panose="020B0609030804020204" pitchFamily="49" charset="0"/>
                          <a:cs typeface="Menlo" panose="020B0609030804020204" pitchFamily="49" charset="0"/>
                        </a:rPr>
                        <a:t>193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7729944"/>
                  </a:ext>
                </a:extLst>
              </a:tr>
              <a:tr h="394636">
                <a:tc>
                  <a:txBody>
                    <a:bodyPr/>
                    <a:lstStyle/>
                    <a:p>
                      <a:pPr algn="r" fontAlgn="ctr"/>
                      <a:r>
                        <a:rPr lang="en-CA" sz="2200" b="0" dirty="0">
                          <a:effectLst/>
                          <a:latin typeface="Menlo" panose="020B0609030804020204" pitchFamily="49" charset="0"/>
                          <a:ea typeface="Menlo" panose="020B0609030804020204" pitchFamily="49" charset="0"/>
                          <a:cs typeface="Menlo" panose="020B0609030804020204" pitchFamily="49" charset="0"/>
                        </a:rPr>
                        <a:t>4</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2200">
                          <a:effectLst/>
                          <a:latin typeface="Menlo" panose="020B0609030804020204" pitchFamily="49" charset="0"/>
                          <a:ea typeface="Menlo" panose="020B0609030804020204" pitchFamily="49" charset="0"/>
                          <a:cs typeface="Menlo" panose="020B0609030804020204" pitchFamily="49" charset="0"/>
                        </a:rPr>
                        <a:t>39.3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2200" dirty="0">
                          <a:effectLst/>
                          <a:latin typeface="Menlo" panose="020B0609030804020204" pitchFamily="49" charset="0"/>
                          <a:ea typeface="Menlo" panose="020B0609030804020204" pitchFamily="49" charset="0"/>
                          <a:cs typeface="Menlo" panose="020B0609030804020204" pitchFamily="49" charset="0"/>
                        </a:rPr>
                        <a:t>190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37133"/>
                  </a:ext>
                </a:extLst>
              </a:tr>
            </a:tbl>
          </a:graphicData>
        </a:graphic>
      </p:graphicFrame>
      <p:sp>
        <p:nvSpPr>
          <p:cNvPr id="3" name="TextBox 2">
            <a:extLst>
              <a:ext uri="{FF2B5EF4-FFF2-40B4-BE49-F238E27FC236}">
                <a16:creationId xmlns:a16="http://schemas.microsoft.com/office/drawing/2014/main" id="{EC0C44B1-040E-F1CF-EDBC-8DA78BF8D185}"/>
              </a:ext>
            </a:extLst>
          </p:cNvPr>
          <p:cNvSpPr txBox="1"/>
          <p:nvPr/>
        </p:nvSpPr>
        <p:spPr>
          <a:xfrm>
            <a:off x="1195691" y="3862320"/>
            <a:ext cx="9509311" cy="371750"/>
          </a:xfrm>
          <a:prstGeom prst="rect">
            <a:avLst/>
          </a:prstGeom>
          <a:noFill/>
          <a:ln w="76200">
            <a:solidFill>
              <a:schemeClr val="accent4"/>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chemeClr val="bg1"/>
              </a:solidFill>
              <a:effectLst/>
              <a:uLnTx/>
              <a:uFillTx/>
              <a:ea typeface="+mn-ea"/>
              <a:cs typeface="+mn-cs"/>
            </a:endParaRPr>
          </a:p>
        </p:txBody>
      </p:sp>
      <p:sp>
        <p:nvSpPr>
          <p:cNvPr id="4" name="TextBox 3">
            <a:extLst>
              <a:ext uri="{FF2B5EF4-FFF2-40B4-BE49-F238E27FC236}">
                <a16:creationId xmlns:a16="http://schemas.microsoft.com/office/drawing/2014/main" id="{12814A83-3144-D6D4-B337-28522249CFFA}"/>
              </a:ext>
            </a:extLst>
          </p:cNvPr>
          <p:cNvSpPr txBox="1"/>
          <p:nvPr/>
        </p:nvSpPr>
        <p:spPr>
          <a:xfrm>
            <a:off x="4190682" y="3427687"/>
            <a:ext cx="3025127" cy="2468879"/>
          </a:xfrm>
          <a:prstGeom prst="rect">
            <a:avLst/>
          </a:prstGeom>
          <a:noFill/>
          <a:ln w="76200">
            <a:solidFill>
              <a:schemeClr val="accent4"/>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chemeClr val="bg1"/>
              </a:solidFill>
              <a:effectLst/>
              <a:uLnTx/>
              <a:uFillTx/>
              <a:ea typeface="+mn-ea"/>
              <a:cs typeface="+mn-cs"/>
            </a:endParaRPr>
          </a:p>
        </p:txBody>
      </p:sp>
      <p:sp>
        <p:nvSpPr>
          <p:cNvPr id="7" name="TextBox 6">
            <a:extLst>
              <a:ext uri="{FF2B5EF4-FFF2-40B4-BE49-F238E27FC236}">
                <a16:creationId xmlns:a16="http://schemas.microsoft.com/office/drawing/2014/main" id="{A2338176-0619-7A2E-A71E-C434D903A6D0}"/>
              </a:ext>
            </a:extLst>
          </p:cNvPr>
          <p:cNvSpPr txBox="1"/>
          <p:nvPr/>
        </p:nvSpPr>
        <p:spPr>
          <a:xfrm>
            <a:off x="7215809" y="3426373"/>
            <a:ext cx="3489193" cy="2468879"/>
          </a:xfrm>
          <a:prstGeom prst="rect">
            <a:avLst/>
          </a:prstGeom>
          <a:noFill/>
          <a:ln w="76200">
            <a:solidFill>
              <a:schemeClr val="accent4"/>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chemeClr val="bg1"/>
              </a:solidFill>
              <a:effectLst/>
              <a:uLnTx/>
              <a:uFillTx/>
              <a:ea typeface="+mn-ea"/>
              <a:cs typeface="+mn-cs"/>
            </a:endParaRPr>
          </a:p>
        </p:txBody>
      </p:sp>
    </p:spTree>
    <p:extLst>
      <p:ext uri="{BB962C8B-B14F-4D97-AF65-F5344CB8AC3E}">
        <p14:creationId xmlns:p14="http://schemas.microsoft.com/office/powerpoint/2010/main" val="46591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7" grpId="0" animBg="1"/>
      <p:bldP spid="7"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a:extLst>
            <a:ext uri="{FF2B5EF4-FFF2-40B4-BE49-F238E27FC236}">
              <a16:creationId xmlns:a16="http://schemas.microsoft.com/office/drawing/2014/main" id="{ED08C8C1-BB25-5EC2-441F-F664A897EE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27757F-BC63-49E6-CFDB-623CE82559E8}"/>
              </a:ext>
            </a:extLst>
          </p:cNvPr>
          <p:cNvSpPr>
            <a:spLocks noGrp="1"/>
          </p:cNvSpPr>
          <p:nvPr>
            <p:ph type="title"/>
          </p:nvPr>
        </p:nvSpPr>
        <p:spPr>
          <a:xfrm>
            <a:off x="532800" y="365125"/>
            <a:ext cx="11124000" cy="1325563"/>
          </a:xfrm>
        </p:spPr>
        <p:txBody>
          <a:bodyPr/>
          <a:lstStyle/>
          <a:p>
            <a:r>
              <a:rPr lang="en-US" dirty="0">
                <a:solidFill>
                  <a:schemeClr val="bg1"/>
                </a:solidFill>
                <a:latin typeface="Courier" pitchFamily="2" charset="0"/>
              </a:rPr>
              <a:t>Standardize variables</a:t>
            </a:r>
          </a:p>
        </p:txBody>
      </p:sp>
      <p:sp>
        <p:nvSpPr>
          <p:cNvPr id="5" name="Content Placeholder 4">
            <a:extLst>
              <a:ext uri="{FF2B5EF4-FFF2-40B4-BE49-F238E27FC236}">
                <a16:creationId xmlns:a16="http://schemas.microsoft.com/office/drawing/2014/main" id="{83294DB5-0819-FB85-1F07-E986D392F029}"/>
              </a:ext>
            </a:extLst>
          </p:cNvPr>
          <p:cNvSpPr>
            <a:spLocks noGrp="1"/>
          </p:cNvSpPr>
          <p:nvPr>
            <p:ph idx="1"/>
          </p:nvPr>
        </p:nvSpPr>
        <p:spPr>
          <a:xfrm>
            <a:off x="532800" y="1692000"/>
            <a:ext cx="11124000" cy="4802400"/>
          </a:xfrm>
          <a:solidFill>
            <a:schemeClr val="tx2">
              <a:lumMod val="25000"/>
            </a:schemeClr>
          </a:solidFill>
        </p:spPr>
        <p:txBody>
          <a:bodyPr>
            <a:noAutofit/>
          </a:bodyPr>
          <a:lstStyle/>
          <a:p>
            <a:pPr marL="0" indent="0">
              <a:buNone/>
            </a:pPr>
            <a:endParaRPr lang="en-CA" sz="400" dirty="0">
              <a:solidFill>
                <a:srgbClr val="7CA668"/>
              </a:solidFill>
              <a:latin typeface="Menlo" panose="020B0609030804020204" pitchFamily="49" charset="0"/>
            </a:endParaRPr>
          </a:p>
          <a:p>
            <a:pPr marL="0" indent="0">
              <a:buNone/>
            </a:pPr>
            <a:r>
              <a:rPr lang="en-CA" sz="2400" dirty="0">
                <a:solidFill>
                  <a:srgbClr val="7CA668"/>
                </a:solidFill>
                <a:latin typeface="Menlo" panose="020B0609030804020204" pitchFamily="49" charset="0"/>
              </a:rPr>
              <a:t># Initialize the scaler</a:t>
            </a:r>
            <a:endParaRPr lang="en-CA" sz="2400" b="0" dirty="0">
              <a:solidFill>
                <a:srgbClr val="7CA668"/>
              </a:solidFill>
              <a:effectLst/>
              <a:latin typeface="Menlo" panose="020B0609030804020204" pitchFamily="49" charset="0"/>
            </a:endParaRPr>
          </a:p>
          <a:p>
            <a:pPr marL="0" indent="0">
              <a:buNone/>
            </a:pPr>
            <a:r>
              <a:rPr lang="en-CA" sz="2400" b="0" dirty="0">
                <a:solidFill>
                  <a:srgbClr val="9CDCFE"/>
                </a:solidFill>
                <a:effectLst/>
                <a:latin typeface="Menlo" panose="020B0609030804020204" pitchFamily="49" charset="0"/>
              </a:rPr>
              <a:t>scaler</a:t>
            </a:r>
            <a:r>
              <a:rPr lang="en-CA" sz="2400" b="0" dirty="0">
                <a:solidFill>
                  <a:srgbClr val="FFFFFF"/>
                </a:solidFill>
                <a:effectLst/>
                <a:latin typeface="Menlo" panose="020B0609030804020204" pitchFamily="49" charset="0"/>
              </a:rPr>
              <a:t> </a:t>
            </a:r>
            <a:r>
              <a:rPr lang="en-CA" sz="2400" b="0" dirty="0">
                <a:solidFill>
                  <a:srgbClr val="D4D4D4"/>
                </a:solidFill>
                <a:effectLst/>
                <a:latin typeface="Menlo" panose="020B0609030804020204" pitchFamily="49" charset="0"/>
              </a:rPr>
              <a:t>=</a:t>
            </a:r>
            <a:r>
              <a:rPr lang="en-CA" sz="2400" b="0" dirty="0">
                <a:solidFill>
                  <a:srgbClr val="FFFFFF"/>
                </a:solidFill>
                <a:effectLst/>
                <a:latin typeface="Menlo" panose="020B0609030804020204" pitchFamily="49" charset="0"/>
              </a:rPr>
              <a:t> </a:t>
            </a:r>
            <a:r>
              <a:rPr lang="en-CA" sz="2400" b="0" dirty="0" err="1">
                <a:solidFill>
                  <a:srgbClr val="4EC9B0"/>
                </a:solidFill>
                <a:effectLst/>
                <a:latin typeface="Menlo" panose="020B0609030804020204" pitchFamily="49" charset="0"/>
              </a:rPr>
              <a:t>StandardScaler</a:t>
            </a:r>
            <a:r>
              <a:rPr lang="en-CA" sz="2400" b="0" dirty="0">
                <a:solidFill>
                  <a:srgbClr val="FFFFFF"/>
                </a:solidFill>
                <a:effectLst/>
                <a:latin typeface="Menlo" panose="020B0609030804020204" pitchFamily="49" charset="0"/>
              </a:rPr>
              <a:t>()</a:t>
            </a:r>
          </a:p>
          <a:p>
            <a:pPr marL="0" indent="0">
              <a:buNone/>
            </a:pPr>
            <a:r>
              <a:rPr lang="en-CA" sz="2400" b="0" dirty="0">
                <a:solidFill>
                  <a:srgbClr val="7CA667"/>
                </a:solidFill>
                <a:effectLst/>
                <a:latin typeface="Menlo" panose="020B0609030804020204" pitchFamily="49" charset="0"/>
              </a:rPr>
              <a:t># Fit and transform the data; mean 0 </a:t>
            </a:r>
            <a:r>
              <a:rPr lang="en-CA" sz="2400" b="0" dirty="0" err="1">
                <a:solidFill>
                  <a:srgbClr val="7CA667"/>
                </a:solidFill>
                <a:effectLst/>
                <a:latin typeface="Menlo" panose="020B0609030804020204" pitchFamily="49" charset="0"/>
              </a:rPr>
              <a:t>sd</a:t>
            </a:r>
            <a:r>
              <a:rPr lang="en-CA" sz="2400" b="0" dirty="0">
                <a:solidFill>
                  <a:srgbClr val="7CA667"/>
                </a:solidFill>
                <a:effectLst/>
                <a:latin typeface="Menlo" panose="020B0609030804020204" pitchFamily="49" charset="0"/>
              </a:rPr>
              <a:t> 1</a:t>
            </a:r>
          </a:p>
          <a:p>
            <a:pPr marL="0" indent="0">
              <a:buNone/>
            </a:pPr>
            <a:r>
              <a:rPr lang="en-CA" sz="2400" dirty="0" err="1">
                <a:solidFill>
                  <a:srgbClr val="9CDCFE"/>
                </a:solidFill>
                <a:latin typeface="Menlo" panose="020B0609030804020204" pitchFamily="49" charset="0"/>
              </a:rPr>
              <a:t>p</a:t>
            </a:r>
            <a:r>
              <a:rPr lang="en-CA" sz="2400" b="0" dirty="0" err="1">
                <a:solidFill>
                  <a:srgbClr val="9CDCFE"/>
                </a:solidFill>
                <a:effectLst/>
                <a:latin typeface="Menlo" panose="020B0609030804020204" pitchFamily="49" charset="0"/>
              </a:rPr>
              <a:t>enguins_scaled</a:t>
            </a:r>
            <a:r>
              <a:rPr lang="en-CA" sz="2400" b="0" dirty="0">
                <a:solidFill>
                  <a:srgbClr val="FFFFFF"/>
                </a:solidFill>
                <a:effectLst/>
                <a:latin typeface="Menlo" panose="020B0609030804020204" pitchFamily="49" charset="0"/>
              </a:rPr>
              <a:t> </a:t>
            </a:r>
            <a:r>
              <a:rPr lang="en-CA" sz="2400" b="0" dirty="0">
                <a:solidFill>
                  <a:srgbClr val="D4D4D4"/>
                </a:solidFill>
                <a:effectLst/>
                <a:latin typeface="Menlo" panose="020B0609030804020204" pitchFamily="49" charset="0"/>
              </a:rPr>
              <a:t>=</a:t>
            </a:r>
            <a:r>
              <a:rPr lang="en-CA" sz="2400" dirty="0">
                <a:solidFill>
                  <a:srgbClr val="FFFFFF"/>
                </a:solidFill>
                <a:latin typeface="Menlo" panose="020B0609030804020204" pitchFamily="49" charset="0"/>
              </a:rPr>
              <a:t> </a:t>
            </a:r>
            <a:r>
              <a:rPr lang="en-CA" sz="2400" b="0" dirty="0" err="1">
                <a:solidFill>
                  <a:srgbClr val="9CDCFE"/>
                </a:solidFill>
                <a:effectLst/>
                <a:latin typeface="Menlo" panose="020B0609030804020204" pitchFamily="49" charset="0"/>
              </a:rPr>
              <a:t>scaler</a:t>
            </a:r>
            <a:r>
              <a:rPr lang="en-CA" sz="2400" b="0" dirty="0" err="1">
                <a:solidFill>
                  <a:srgbClr val="FFFFFF"/>
                </a:solidFill>
                <a:effectLst/>
                <a:latin typeface="Menlo" panose="020B0609030804020204" pitchFamily="49" charset="0"/>
              </a:rPr>
              <a:t>.</a:t>
            </a:r>
            <a:r>
              <a:rPr lang="en-CA" sz="2400" b="0" dirty="0" err="1">
                <a:solidFill>
                  <a:srgbClr val="DCDCAA"/>
                </a:solidFill>
                <a:effectLst/>
                <a:latin typeface="Menlo" panose="020B0609030804020204" pitchFamily="49" charset="0"/>
              </a:rPr>
              <a:t>fit_transform</a:t>
            </a:r>
            <a:r>
              <a:rPr lang="en-CA" sz="2400" b="0" dirty="0">
                <a:solidFill>
                  <a:srgbClr val="FFFFFF"/>
                </a:solidFill>
                <a:effectLst/>
                <a:latin typeface="Menlo" panose="020B0609030804020204" pitchFamily="49" charset="0"/>
              </a:rPr>
              <a:t>(</a:t>
            </a:r>
            <a:r>
              <a:rPr lang="en-CA" sz="2400" b="0" dirty="0">
                <a:solidFill>
                  <a:srgbClr val="9CDCFE"/>
                </a:solidFill>
                <a:effectLst/>
                <a:latin typeface="Menlo" panose="020B0609030804020204" pitchFamily="49" charset="0"/>
              </a:rPr>
              <a:t>penguins</a:t>
            </a:r>
            <a:r>
              <a:rPr lang="en-CA" sz="2400" b="0" dirty="0">
                <a:solidFill>
                  <a:srgbClr val="FFFFFF"/>
                </a:solidFill>
                <a:effectLst/>
                <a:latin typeface="Menlo" panose="020B0609030804020204" pitchFamily="49" charset="0"/>
              </a:rPr>
              <a:t>)</a:t>
            </a:r>
          </a:p>
          <a:p>
            <a:pPr marL="0" indent="0">
              <a:buNone/>
            </a:pPr>
            <a:r>
              <a:rPr lang="en-CA" sz="2400" b="0" dirty="0" err="1">
                <a:solidFill>
                  <a:srgbClr val="9CDCFE"/>
                </a:solidFill>
                <a:effectLst/>
                <a:latin typeface="Menlo" panose="020B0609030804020204" pitchFamily="49" charset="0"/>
              </a:rPr>
              <a:t>penguins_scaled</a:t>
            </a:r>
            <a:r>
              <a:rPr lang="en-CA" sz="2400" b="0" dirty="0" err="1">
                <a:effectLst/>
                <a:latin typeface="Menlo" panose="020B0609030804020204" pitchFamily="49" charset="0"/>
              </a:rPr>
              <a:t>.</a:t>
            </a:r>
            <a:r>
              <a:rPr lang="en-CA" sz="2400" b="0" dirty="0" err="1">
                <a:solidFill>
                  <a:srgbClr val="DCDCAA"/>
                </a:solidFill>
                <a:effectLst/>
                <a:latin typeface="Menlo" panose="020B0609030804020204" pitchFamily="49" charset="0"/>
              </a:rPr>
              <a:t>head</a:t>
            </a:r>
            <a:r>
              <a:rPr lang="en-CA" sz="2400" b="0" dirty="0">
                <a:effectLst/>
                <a:latin typeface="Menlo" panose="020B0609030804020204" pitchFamily="49" charset="0"/>
              </a:rPr>
              <a:t>()</a:t>
            </a:r>
          </a:p>
          <a:p>
            <a:pPr marL="0" indent="0">
              <a:buNone/>
            </a:pPr>
            <a:endParaRPr lang="en-US" sz="2400" dirty="0"/>
          </a:p>
        </p:txBody>
      </p:sp>
      <p:graphicFrame>
        <p:nvGraphicFramePr>
          <p:cNvPr id="4" name="Table 3">
            <a:extLst>
              <a:ext uri="{FF2B5EF4-FFF2-40B4-BE49-F238E27FC236}">
                <a16:creationId xmlns:a16="http://schemas.microsoft.com/office/drawing/2014/main" id="{D29297F7-9865-0AF3-1BA1-D496AF5F1208}"/>
              </a:ext>
            </a:extLst>
          </p:cNvPr>
          <p:cNvGraphicFramePr>
            <a:graphicFrameLocks noGrp="1"/>
          </p:cNvGraphicFramePr>
          <p:nvPr>
            <p:extLst>
              <p:ext uri="{D42A27DB-BD31-4B8C-83A1-F6EECF244321}">
                <p14:modId xmlns:p14="http://schemas.microsoft.com/office/powerpoint/2010/main" val="2514256622"/>
              </p:ext>
            </p:extLst>
          </p:nvPr>
        </p:nvGraphicFramePr>
        <p:xfrm>
          <a:off x="1187985" y="4224237"/>
          <a:ext cx="9509312" cy="2057400"/>
        </p:xfrm>
        <a:graphic>
          <a:graphicData uri="http://schemas.openxmlformats.org/drawingml/2006/table">
            <a:tbl>
              <a:tblPr/>
              <a:tblGrid>
                <a:gridCol w="2998432">
                  <a:extLst>
                    <a:ext uri="{9D8B030D-6E8A-4147-A177-3AD203B41FA5}">
                      <a16:colId xmlns:a16="http://schemas.microsoft.com/office/drawing/2014/main" val="4188013908"/>
                    </a:ext>
                  </a:extLst>
                </a:gridCol>
                <a:gridCol w="2998432">
                  <a:extLst>
                    <a:ext uri="{9D8B030D-6E8A-4147-A177-3AD203B41FA5}">
                      <a16:colId xmlns:a16="http://schemas.microsoft.com/office/drawing/2014/main" val="1936717806"/>
                    </a:ext>
                  </a:extLst>
                </a:gridCol>
                <a:gridCol w="3512448">
                  <a:extLst>
                    <a:ext uri="{9D8B030D-6E8A-4147-A177-3AD203B41FA5}">
                      <a16:colId xmlns:a16="http://schemas.microsoft.com/office/drawing/2014/main" val="309566472"/>
                    </a:ext>
                  </a:extLst>
                </a:gridCol>
              </a:tblGrid>
              <a:tr h="394636">
                <a:tc>
                  <a:txBody>
                    <a:bodyPr/>
                    <a:lstStyle/>
                    <a:p>
                      <a:pPr algn="r" fontAlgn="ctr"/>
                      <a:endParaRPr lang="en-CA" sz="2200" dirty="0">
                        <a:effectLst/>
                        <a:latin typeface="Menlo" panose="020B0609030804020204" pitchFamily="49" charset="0"/>
                        <a:ea typeface="Menlo" panose="020B0609030804020204" pitchFamily="49" charset="0"/>
                        <a:cs typeface="Menlo" panose="020B0609030804020204" pitchFamily="49"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CA" sz="2200" dirty="0" err="1">
                          <a:effectLst/>
                          <a:latin typeface="Menlo" panose="020B0609030804020204" pitchFamily="49" charset="0"/>
                          <a:ea typeface="Menlo" panose="020B0609030804020204" pitchFamily="49" charset="0"/>
                          <a:cs typeface="Menlo" panose="020B0609030804020204" pitchFamily="49" charset="0"/>
                        </a:rPr>
                        <a:t>bill_length_mm</a:t>
                      </a:r>
                      <a:endParaRPr lang="en-CA" sz="2200" dirty="0">
                        <a:effectLst/>
                        <a:latin typeface="Menlo" panose="020B0609030804020204" pitchFamily="49" charset="0"/>
                        <a:ea typeface="Menlo" panose="020B0609030804020204" pitchFamily="49" charset="0"/>
                        <a:cs typeface="Menlo" panose="020B0609030804020204" pitchFamily="49"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CA" sz="2200" dirty="0" err="1">
                          <a:effectLst/>
                          <a:latin typeface="Menlo" panose="020B0609030804020204" pitchFamily="49" charset="0"/>
                          <a:ea typeface="Menlo" panose="020B0609030804020204" pitchFamily="49" charset="0"/>
                          <a:cs typeface="Menlo" panose="020B0609030804020204" pitchFamily="49" charset="0"/>
                        </a:rPr>
                        <a:t>flipper_length_mm</a:t>
                      </a:r>
                      <a:endParaRPr lang="en-CA" sz="2200" dirty="0">
                        <a:effectLst/>
                        <a:latin typeface="Menlo" panose="020B0609030804020204" pitchFamily="49" charset="0"/>
                        <a:ea typeface="Menlo" panose="020B0609030804020204" pitchFamily="49" charset="0"/>
                        <a:cs typeface="Menlo" panose="020B0609030804020204" pitchFamily="49"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0493230"/>
                  </a:ext>
                </a:extLst>
              </a:tr>
              <a:tr h="394636">
                <a:tc>
                  <a:txBody>
                    <a:bodyPr/>
                    <a:lstStyle/>
                    <a:p>
                      <a:pPr algn="r" fontAlgn="ctr"/>
                      <a:r>
                        <a:rPr lang="en-CA" sz="2200" b="0" dirty="0">
                          <a:effectLst/>
                          <a:latin typeface="Menlo" panose="020B0609030804020204" pitchFamily="49" charset="0"/>
                          <a:ea typeface="Menlo" panose="020B0609030804020204" pitchFamily="49" charset="0"/>
                          <a:cs typeface="Menlo" panose="020B0609030804020204" pitchFamily="49" charset="0"/>
                        </a:rPr>
                        <a:t>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2200" dirty="0">
                          <a:effectLst/>
                          <a:latin typeface="Menlo" panose="020B0609030804020204" pitchFamily="49" charset="0"/>
                          <a:ea typeface="Menlo" panose="020B0609030804020204" pitchFamily="49" charset="0"/>
                          <a:cs typeface="Menlo" panose="020B0609030804020204" pitchFamily="49" charset="0"/>
                        </a:rPr>
                        <a:t>-0.884499</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2200" dirty="0">
                          <a:effectLst/>
                          <a:latin typeface="Menlo" panose="020B0609030804020204" pitchFamily="49" charset="0"/>
                          <a:ea typeface="Menlo" panose="020B0609030804020204" pitchFamily="49" charset="0"/>
                          <a:cs typeface="Menlo" panose="020B0609030804020204" pitchFamily="49" charset="0"/>
                        </a:rPr>
                        <a:t>-1.418347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79480711"/>
                  </a:ext>
                </a:extLst>
              </a:tr>
              <a:tr h="394636">
                <a:tc>
                  <a:txBody>
                    <a:bodyPr/>
                    <a:lstStyle/>
                    <a:p>
                      <a:pPr algn="r" fontAlgn="ctr"/>
                      <a:r>
                        <a:rPr lang="en-CA" sz="2200" b="0" dirty="0">
                          <a:effectLst/>
                          <a:latin typeface="Menlo" panose="020B0609030804020204" pitchFamily="49" charset="0"/>
                          <a:ea typeface="Menlo" panose="020B0609030804020204" pitchFamily="49" charset="0"/>
                          <a:cs typeface="Menlo" panose="020B0609030804020204" pitchFamily="49"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2200">
                          <a:effectLst/>
                          <a:latin typeface="Menlo" panose="020B0609030804020204" pitchFamily="49" charset="0"/>
                          <a:ea typeface="Menlo" panose="020B0609030804020204" pitchFamily="49" charset="0"/>
                          <a:cs typeface="Menlo" panose="020B0609030804020204" pitchFamily="49" charset="0"/>
                        </a:rPr>
                        <a:t>-0.811126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2200" dirty="0">
                          <a:effectLst/>
                          <a:latin typeface="Menlo" panose="020B0609030804020204" pitchFamily="49" charset="0"/>
                          <a:ea typeface="Menlo" panose="020B0609030804020204" pitchFamily="49" charset="0"/>
                          <a:cs typeface="Menlo" panose="020B0609030804020204" pitchFamily="49" charset="0"/>
                        </a:rPr>
                        <a:t>-1.062250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66609"/>
                  </a:ext>
                </a:extLst>
              </a:tr>
              <a:tr h="394636">
                <a:tc>
                  <a:txBody>
                    <a:bodyPr/>
                    <a:lstStyle/>
                    <a:p>
                      <a:pPr algn="r" fontAlgn="ctr"/>
                      <a:r>
                        <a:rPr lang="en-CA" sz="2200" b="0" dirty="0">
                          <a:effectLst/>
                          <a:latin typeface="Menlo" panose="020B0609030804020204" pitchFamily="49" charset="0"/>
                          <a:ea typeface="Menlo" panose="020B0609030804020204" pitchFamily="49" charset="0"/>
                          <a:cs typeface="Menlo" panose="020B0609030804020204" pitchFamily="49" charset="0"/>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2200" dirty="0">
                          <a:effectLst/>
                          <a:latin typeface="Menlo" panose="020B0609030804020204" pitchFamily="49" charset="0"/>
                          <a:ea typeface="Menlo" panose="020B0609030804020204" pitchFamily="49" charset="0"/>
                          <a:cs typeface="Menlo" panose="020B0609030804020204" pitchFamily="49" charset="0"/>
                        </a:rPr>
                        <a:t>-0.664380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2200" dirty="0">
                          <a:effectLst/>
                          <a:latin typeface="Menlo" panose="020B0609030804020204" pitchFamily="49" charset="0"/>
                          <a:ea typeface="Menlo" panose="020B0609030804020204" pitchFamily="49" charset="0"/>
                          <a:cs typeface="Menlo" panose="020B0609030804020204" pitchFamily="49" charset="0"/>
                        </a:rPr>
                        <a:t>-0.421277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8950389"/>
                  </a:ext>
                </a:extLst>
              </a:tr>
              <a:tr h="394636">
                <a:tc>
                  <a:txBody>
                    <a:bodyPr/>
                    <a:lstStyle/>
                    <a:p>
                      <a:pPr algn="r" fontAlgn="ctr"/>
                      <a:r>
                        <a:rPr lang="en-CA" sz="2200" b="0" dirty="0">
                          <a:effectLst/>
                          <a:latin typeface="Menlo" panose="020B0609030804020204" pitchFamily="49" charset="0"/>
                          <a:ea typeface="Menlo" panose="020B0609030804020204" pitchFamily="49" charset="0"/>
                          <a:cs typeface="Menlo" panose="020B0609030804020204" pitchFamily="49" charset="0"/>
                        </a:rPr>
                        <a:t>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2200" dirty="0">
                          <a:effectLst/>
                          <a:latin typeface="Menlo" panose="020B0609030804020204" pitchFamily="49" charset="0"/>
                          <a:ea typeface="Menlo" panose="020B0609030804020204" pitchFamily="49" charset="0"/>
                          <a:cs typeface="Menlo" panose="020B0609030804020204" pitchFamily="49" charset="0"/>
                        </a:rPr>
                        <a:t>-1.324737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2200" dirty="0">
                          <a:effectLst/>
                          <a:latin typeface="Menlo" panose="020B0609030804020204" pitchFamily="49" charset="0"/>
                          <a:ea typeface="Menlo" panose="020B0609030804020204" pitchFamily="49" charset="0"/>
                          <a:cs typeface="Menlo" panose="020B0609030804020204" pitchFamily="49" charset="0"/>
                        </a:rPr>
                        <a:t>-0.563715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5916149"/>
                  </a:ext>
                </a:extLst>
              </a:tr>
            </a:tbl>
          </a:graphicData>
        </a:graphic>
      </p:graphicFrame>
      <p:sp>
        <p:nvSpPr>
          <p:cNvPr id="6" name="TextBox 5">
            <a:extLst>
              <a:ext uri="{FF2B5EF4-FFF2-40B4-BE49-F238E27FC236}">
                <a16:creationId xmlns:a16="http://schemas.microsoft.com/office/drawing/2014/main" id="{2370FB4B-A2C3-2E34-43EB-A101704D42D6}"/>
              </a:ext>
            </a:extLst>
          </p:cNvPr>
          <p:cNvSpPr txBox="1"/>
          <p:nvPr/>
        </p:nvSpPr>
        <p:spPr>
          <a:xfrm>
            <a:off x="10697297" y="6145097"/>
            <a:ext cx="603050" cy="369332"/>
          </a:xfrm>
          <a:prstGeom prst="rect">
            <a:avLst/>
          </a:prstGeom>
          <a:noFill/>
        </p:spPr>
        <p:txBody>
          <a:bodyPr wrap="none" rtlCol="0">
            <a:spAutoFit/>
          </a:bodyPr>
          <a:lstStyle/>
          <a:p>
            <a:r>
              <a:rPr lang="en-US" dirty="0">
                <a:latin typeface="Menlo" panose="020B0609030804020204" pitchFamily="49" charset="0"/>
                <a:ea typeface="Menlo" panose="020B0609030804020204" pitchFamily="49" charset="0"/>
                <a:cs typeface="Menlo" panose="020B0609030804020204" pitchFamily="49" charset="0"/>
              </a:rPr>
              <a:t>...</a:t>
            </a:r>
          </a:p>
        </p:txBody>
      </p:sp>
    </p:spTree>
    <p:extLst>
      <p:ext uri="{BB962C8B-B14F-4D97-AF65-F5344CB8AC3E}">
        <p14:creationId xmlns:p14="http://schemas.microsoft.com/office/powerpoint/2010/main" val="1728151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a:extLst>
            <a:ext uri="{FF2B5EF4-FFF2-40B4-BE49-F238E27FC236}">
              <a16:creationId xmlns:a16="http://schemas.microsoft.com/office/drawing/2014/main" id="{A4736EA7-9BF4-FFD9-4FE0-62082C6838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09DDEA-4FED-C653-9A46-18D17A351E44}"/>
              </a:ext>
            </a:extLst>
          </p:cNvPr>
          <p:cNvSpPr>
            <a:spLocks noGrp="1"/>
          </p:cNvSpPr>
          <p:nvPr>
            <p:ph type="title"/>
          </p:nvPr>
        </p:nvSpPr>
        <p:spPr>
          <a:xfrm>
            <a:off x="532800" y="365125"/>
            <a:ext cx="11124000" cy="1325563"/>
          </a:xfrm>
        </p:spPr>
        <p:txBody>
          <a:bodyPr/>
          <a:lstStyle/>
          <a:p>
            <a:r>
              <a:rPr lang="en-US" dirty="0">
                <a:solidFill>
                  <a:schemeClr val="bg1"/>
                </a:solidFill>
                <a:latin typeface="Courier" pitchFamily="2" charset="0"/>
              </a:rPr>
              <a:t>Perform K-means clustering</a:t>
            </a:r>
          </a:p>
        </p:txBody>
      </p:sp>
      <p:sp>
        <p:nvSpPr>
          <p:cNvPr id="5" name="Content Placeholder 4">
            <a:extLst>
              <a:ext uri="{FF2B5EF4-FFF2-40B4-BE49-F238E27FC236}">
                <a16:creationId xmlns:a16="http://schemas.microsoft.com/office/drawing/2014/main" id="{FE09D66D-268A-6FEE-C68A-139B90EC9D29}"/>
              </a:ext>
            </a:extLst>
          </p:cNvPr>
          <p:cNvSpPr>
            <a:spLocks noGrp="1"/>
          </p:cNvSpPr>
          <p:nvPr>
            <p:ph idx="1"/>
          </p:nvPr>
        </p:nvSpPr>
        <p:spPr>
          <a:xfrm>
            <a:off x="532800" y="1692000"/>
            <a:ext cx="11124000" cy="4802400"/>
          </a:xfrm>
          <a:solidFill>
            <a:schemeClr val="tx2">
              <a:lumMod val="25000"/>
            </a:schemeClr>
          </a:solidFill>
        </p:spPr>
        <p:txBody>
          <a:bodyPr/>
          <a:lstStyle/>
          <a:p>
            <a:endParaRPr lang="en-US" sz="2400" dirty="0"/>
          </a:p>
          <a:p>
            <a:pPr marL="0" indent="0">
              <a:buNone/>
            </a:pPr>
            <a:r>
              <a:rPr lang="en-CA" sz="2400" dirty="0">
                <a:solidFill>
                  <a:srgbClr val="7CA668"/>
                </a:solidFill>
                <a:latin typeface="Menlo" panose="020B0609030804020204" pitchFamily="49" charset="0"/>
              </a:rPr>
              <a:t># Initialize model then f</a:t>
            </a:r>
            <a:r>
              <a:rPr lang="en-CA" sz="2400" b="0" dirty="0">
                <a:solidFill>
                  <a:srgbClr val="7CA668"/>
                </a:solidFill>
                <a:effectLst/>
                <a:latin typeface="Menlo" panose="020B0609030804020204" pitchFamily="49" charset="0"/>
              </a:rPr>
              <a:t>it to data</a:t>
            </a:r>
            <a:endParaRPr lang="en-CA" sz="2400" b="0" dirty="0">
              <a:solidFill>
                <a:srgbClr val="FFFFFF"/>
              </a:solidFill>
              <a:effectLst/>
              <a:latin typeface="Menlo" panose="020B0609030804020204" pitchFamily="49" charset="0"/>
            </a:endParaRPr>
          </a:p>
          <a:p>
            <a:pPr marL="0" indent="0">
              <a:buNone/>
            </a:pPr>
            <a:r>
              <a:rPr lang="en-CA" sz="2400" b="0" dirty="0" err="1">
                <a:solidFill>
                  <a:srgbClr val="9CDCFE"/>
                </a:solidFill>
                <a:effectLst/>
                <a:latin typeface="Menlo" panose="020B0609030804020204" pitchFamily="49" charset="0"/>
              </a:rPr>
              <a:t>kmeans</a:t>
            </a:r>
            <a:r>
              <a:rPr lang="en-CA" sz="2400" b="0" dirty="0">
                <a:solidFill>
                  <a:srgbClr val="FFFFFF"/>
                </a:solidFill>
                <a:effectLst/>
                <a:latin typeface="Menlo" panose="020B0609030804020204" pitchFamily="49" charset="0"/>
              </a:rPr>
              <a:t> </a:t>
            </a:r>
            <a:r>
              <a:rPr lang="en-CA" sz="2400" b="0" dirty="0">
                <a:solidFill>
                  <a:srgbClr val="D4D4D4"/>
                </a:solidFill>
                <a:effectLst/>
                <a:latin typeface="Menlo" panose="020B0609030804020204" pitchFamily="49" charset="0"/>
              </a:rPr>
              <a:t>=</a:t>
            </a:r>
            <a:r>
              <a:rPr lang="en-CA" sz="2400" b="0" dirty="0">
                <a:solidFill>
                  <a:srgbClr val="FFFFFF"/>
                </a:solidFill>
                <a:effectLst/>
                <a:latin typeface="Menlo" panose="020B0609030804020204" pitchFamily="49" charset="0"/>
              </a:rPr>
              <a:t> </a:t>
            </a:r>
            <a:r>
              <a:rPr lang="en-CA" sz="2400" b="0" dirty="0" err="1">
                <a:solidFill>
                  <a:srgbClr val="4EC9B0"/>
                </a:solidFill>
                <a:effectLst/>
                <a:latin typeface="Menlo" panose="020B0609030804020204" pitchFamily="49" charset="0"/>
              </a:rPr>
              <a:t>KMeans</a:t>
            </a:r>
            <a:r>
              <a:rPr lang="en-CA" sz="2400" b="0" dirty="0">
                <a:solidFill>
                  <a:srgbClr val="FFFFFF"/>
                </a:solidFill>
                <a:effectLst/>
                <a:latin typeface="Menlo" panose="020B0609030804020204" pitchFamily="49" charset="0"/>
              </a:rPr>
              <a:t>(</a:t>
            </a:r>
            <a:r>
              <a:rPr lang="en-CA" sz="2400" b="0" dirty="0" err="1">
                <a:solidFill>
                  <a:srgbClr val="9CDCFE"/>
                </a:solidFill>
                <a:effectLst/>
                <a:latin typeface="Menlo" panose="020B0609030804020204" pitchFamily="49" charset="0"/>
              </a:rPr>
              <a:t>n_clusters</a:t>
            </a:r>
            <a:r>
              <a:rPr lang="en-CA" sz="2400" b="0" dirty="0">
                <a:solidFill>
                  <a:srgbClr val="D4D4D4"/>
                </a:solidFill>
                <a:effectLst/>
                <a:latin typeface="Menlo" panose="020B0609030804020204" pitchFamily="49" charset="0"/>
              </a:rPr>
              <a:t>=</a:t>
            </a:r>
            <a:r>
              <a:rPr lang="en-CA" sz="2400" b="0" dirty="0">
                <a:solidFill>
                  <a:srgbClr val="B5CEA8"/>
                </a:solidFill>
                <a:effectLst/>
                <a:latin typeface="Menlo" panose="020B0609030804020204" pitchFamily="49" charset="0"/>
              </a:rPr>
              <a:t>3</a:t>
            </a:r>
            <a:r>
              <a:rPr lang="en-CA" sz="2400" b="0" dirty="0">
                <a:solidFill>
                  <a:srgbClr val="FFFFFF"/>
                </a:solidFill>
                <a:effectLst/>
                <a:latin typeface="Menlo" panose="020B0609030804020204" pitchFamily="49" charset="0"/>
              </a:rPr>
              <a:t>,</a:t>
            </a:r>
            <a:r>
              <a:rPr lang="en-CA" sz="2400" b="0" dirty="0">
                <a:solidFill>
                  <a:srgbClr val="9CDCFE"/>
                </a:solidFill>
                <a:effectLst/>
                <a:latin typeface="Menlo" panose="020B0609030804020204" pitchFamily="49" charset="0"/>
              </a:rPr>
              <a:t>random_state</a:t>
            </a:r>
            <a:r>
              <a:rPr lang="en-CA" sz="2400" b="0" dirty="0">
                <a:solidFill>
                  <a:srgbClr val="D4D4D4"/>
                </a:solidFill>
                <a:effectLst/>
                <a:latin typeface="Menlo" panose="020B0609030804020204" pitchFamily="49" charset="0"/>
              </a:rPr>
              <a:t>=</a:t>
            </a:r>
            <a:r>
              <a:rPr lang="en-CA" sz="2400" b="0" dirty="0">
                <a:solidFill>
                  <a:srgbClr val="B5CEA8"/>
                </a:solidFill>
                <a:effectLst/>
                <a:latin typeface="Menlo" panose="020B0609030804020204" pitchFamily="49" charset="0"/>
              </a:rPr>
              <a:t>0,</a:t>
            </a:r>
            <a:r>
              <a:rPr lang="en-CA" sz="2400" b="0" dirty="0">
                <a:solidFill>
                  <a:srgbClr val="9CDCFE"/>
                </a:solidFill>
                <a:effectLst/>
                <a:latin typeface="Menlo" panose="020B0609030804020204" pitchFamily="49" charset="0"/>
              </a:rPr>
              <a:t>n_init</a:t>
            </a:r>
            <a:r>
              <a:rPr lang="en-CA" sz="2400" b="0" dirty="0">
                <a:solidFill>
                  <a:srgbClr val="B5CEA8"/>
                </a:solidFill>
                <a:effectLst/>
                <a:latin typeface="Menlo" panose="020B0609030804020204" pitchFamily="49" charset="0"/>
              </a:rPr>
              <a:t>=10</a:t>
            </a:r>
            <a:r>
              <a:rPr lang="en-CA" sz="2400" b="0" dirty="0">
                <a:solidFill>
                  <a:srgbClr val="FFFFFF"/>
                </a:solidFill>
                <a:effectLst/>
                <a:latin typeface="Menlo" panose="020B0609030804020204" pitchFamily="49" charset="0"/>
              </a:rPr>
              <a:t>)</a:t>
            </a:r>
          </a:p>
          <a:p>
            <a:pPr marL="0" indent="0">
              <a:buNone/>
            </a:pPr>
            <a:r>
              <a:rPr lang="en-CA" sz="2400" b="0" dirty="0" err="1">
                <a:solidFill>
                  <a:srgbClr val="9CDCFE"/>
                </a:solidFill>
                <a:effectLst/>
                <a:latin typeface="Menlo" panose="020B0609030804020204" pitchFamily="49" charset="0"/>
              </a:rPr>
              <a:t>kmeans</a:t>
            </a:r>
            <a:r>
              <a:rPr lang="en-CA" sz="2400" b="0" dirty="0" err="1">
                <a:solidFill>
                  <a:srgbClr val="FFFFFF"/>
                </a:solidFill>
                <a:effectLst/>
                <a:latin typeface="Menlo" panose="020B0609030804020204" pitchFamily="49" charset="0"/>
              </a:rPr>
              <a:t>.</a:t>
            </a:r>
            <a:r>
              <a:rPr lang="en-CA" sz="2400" b="0" dirty="0" err="1">
                <a:solidFill>
                  <a:srgbClr val="DCDCAA"/>
                </a:solidFill>
                <a:effectLst/>
                <a:latin typeface="Menlo" panose="020B0609030804020204" pitchFamily="49" charset="0"/>
              </a:rPr>
              <a:t>fit</a:t>
            </a:r>
            <a:r>
              <a:rPr lang="en-CA" sz="2400" b="0" dirty="0">
                <a:solidFill>
                  <a:srgbClr val="FFFFFF"/>
                </a:solidFill>
                <a:effectLst/>
                <a:latin typeface="Menlo" panose="020B0609030804020204" pitchFamily="49" charset="0"/>
              </a:rPr>
              <a:t>(</a:t>
            </a:r>
            <a:r>
              <a:rPr lang="en-CA" sz="2400" dirty="0" err="1">
                <a:solidFill>
                  <a:srgbClr val="9CDCFE"/>
                </a:solidFill>
                <a:latin typeface="Menlo" panose="020B0609030804020204" pitchFamily="49" charset="0"/>
              </a:rPr>
              <a:t>p</a:t>
            </a:r>
            <a:r>
              <a:rPr lang="en-CA" sz="2400" b="0" dirty="0" err="1">
                <a:solidFill>
                  <a:srgbClr val="9CDCFE"/>
                </a:solidFill>
                <a:effectLst/>
                <a:latin typeface="Menlo" panose="020B0609030804020204" pitchFamily="49" charset="0"/>
              </a:rPr>
              <a:t>enguins_scaled</a:t>
            </a:r>
            <a:r>
              <a:rPr lang="en-CA" sz="2400" b="0" dirty="0">
                <a:solidFill>
                  <a:srgbClr val="FFFFFF"/>
                </a:solidFill>
                <a:effectLst/>
                <a:latin typeface="Menlo" panose="020B0609030804020204" pitchFamily="49" charset="0"/>
              </a:rPr>
              <a:t>)</a:t>
            </a:r>
            <a:endParaRPr lang="en-CA" sz="2400" dirty="0">
              <a:solidFill>
                <a:srgbClr val="FFFFFF"/>
              </a:solidFill>
              <a:latin typeface="Menlo" panose="020B0609030804020204" pitchFamily="49" charset="0"/>
            </a:endParaRPr>
          </a:p>
          <a:p>
            <a:pPr marL="0" indent="0">
              <a:buNone/>
            </a:pPr>
            <a:endParaRPr lang="en-US" sz="2400" dirty="0"/>
          </a:p>
          <a:p>
            <a:pPr marL="0" indent="0">
              <a:buNone/>
            </a:pPr>
            <a:r>
              <a:rPr lang="en-CA" sz="2400" b="0" dirty="0">
                <a:solidFill>
                  <a:srgbClr val="7CA668"/>
                </a:solidFill>
                <a:effectLst/>
                <a:latin typeface="Menlo" panose="020B0609030804020204" pitchFamily="49" charset="0"/>
              </a:rPr>
              <a:t># Add cluster label to the dataset</a:t>
            </a:r>
          </a:p>
          <a:p>
            <a:pPr marL="0" indent="0">
              <a:buNone/>
            </a:pPr>
            <a:r>
              <a:rPr lang="en-CA" sz="2400" dirty="0" err="1">
                <a:solidFill>
                  <a:srgbClr val="9CDCFE"/>
                </a:solidFill>
                <a:latin typeface="Menlo" panose="020B0609030804020204" pitchFamily="49" charset="0"/>
              </a:rPr>
              <a:t>p</a:t>
            </a:r>
            <a:r>
              <a:rPr lang="en-CA" sz="2400" b="0" dirty="0" err="1">
                <a:solidFill>
                  <a:srgbClr val="9CDCFE"/>
                </a:solidFill>
                <a:effectLst/>
                <a:latin typeface="Menlo" panose="020B0609030804020204" pitchFamily="49" charset="0"/>
              </a:rPr>
              <a:t>enguins_scaled</a:t>
            </a:r>
            <a:r>
              <a:rPr lang="en-CA" sz="2400" b="0" dirty="0">
                <a:solidFill>
                  <a:srgbClr val="FFFFFF"/>
                </a:solidFill>
                <a:effectLst/>
                <a:latin typeface="Menlo" panose="020B0609030804020204" pitchFamily="49" charset="0"/>
              </a:rPr>
              <a:t>[</a:t>
            </a:r>
            <a:r>
              <a:rPr lang="en-CA" sz="2400" b="0" dirty="0">
                <a:solidFill>
                  <a:srgbClr val="CE9178"/>
                </a:solidFill>
                <a:effectLst/>
                <a:latin typeface="Menlo" panose="020B0609030804020204" pitchFamily="49" charset="0"/>
              </a:rPr>
              <a:t>'Cluster'</a:t>
            </a:r>
            <a:r>
              <a:rPr lang="en-CA" sz="2400" b="0" dirty="0">
                <a:solidFill>
                  <a:srgbClr val="FFFFFF"/>
                </a:solidFill>
                <a:effectLst/>
                <a:latin typeface="Menlo" panose="020B0609030804020204" pitchFamily="49" charset="0"/>
              </a:rPr>
              <a:t>] </a:t>
            </a:r>
            <a:r>
              <a:rPr lang="en-CA" sz="2400" b="0" dirty="0">
                <a:solidFill>
                  <a:srgbClr val="D4D4D4"/>
                </a:solidFill>
                <a:effectLst/>
                <a:latin typeface="Menlo" panose="020B0609030804020204" pitchFamily="49" charset="0"/>
              </a:rPr>
              <a:t>=</a:t>
            </a:r>
            <a:r>
              <a:rPr lang="en-CA" sz="2400" b="0" dirty="0">
                <a:solidFill>
                  <a:srgbClr val="FFFFFF"/>
                </a:solidFill>
                <a:effectLst/>
                <a:latin typeface="Menlo" panose="020B0609030804020204" pitchFamily="49" charset="0"/>
              </a:rPr>
              <a:t> </a:t>
            </a:r>
            <a:r>
              <a:rPr lang="en-CA" sz="2400" b="0" dirty="0" err="1">
                <a:solidFill>
                  <a:srgbClr val="9CDCFE"/>
                </a:solidFill>
                <a:effectLst/>
                <a:latin typeface="Menlo" panose="020B0609030804020204" pitchFamily="49" charset="0"/>
              </a:rPr>
              <a:t>kmeans</a:t>
            </a:r>
            <a:r>
              <a:rPr lang="en-CA" sz="2400" b="0" dirty="0" err="1">
                <a:solidFill>
                  <a:srgbClr val="FFFFFF"/>
                </a:solidFill>
                <a:effectLst/>
                <a:latin typeface="Menlo" panose="020B0609030804020204" pitchFamily="49" charset="0"/>
              </a:rPr>
              <a:t>.</a:t>
            </a:r>
            <a:r>
              <a:rPr lang="en-CA" sz="2400" b="0" dirty="0" err="1">
                <a:solidFill>
                  <a:srgbClr val="9CDCFE"/>
                </a:solidFill>
                <a:effectLst/>
                <a:latin typeface="Menlo" panose="020B0609030804020204" pitchFamily="49" charset="0"/>
              </a:rPr>
              <a:t>labels</a:t>
            </a:r>
            <a:r>
              <a:rPr lang="en-CA" sz="2400" b="0" dirty="0">
                <a:solidFill>
                  <a:srgbClr val="9CDCFE"/>
                </a:solidFill>
                <a:effectLst/>
                <a:latin typeface="Menlo" panose="020B0609030804020204" pitchFamily="49" charset="0"/>
              </a:rPr>
              <a:t>_</a:t>
            </a:r>
          </a:p>
        </p:txBody>
      </p:sp>
    </p:spTree>
    <p:extLst>
      <p:ext uri="{BB962C8B-B14F-4D97-AF65-F5344CB8AC3E}">
        <p14:creationId xmlns:p14="http://schemas.microsoft.com/office/powerpoint/2010/main" val="2192525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a:extLst>
            <a:ext uri="{FF2B5EF4-FFF2-40B4-BE49-F238E27FC236}">
              <a16:creationId xmlns:a16="http://schemas.microsoft.com/office/drawing/2014/main" id="{A27EAF14-7269-8ED7-7D00-8DD1B8A00F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39DBFD-C97E-B553-66DC-936E4BED841C}"/>
              </a:ext>
            </a:extLst>
          </p:cNvPr>
          <p:cNvSpPr>
            <a:spLocks noGrp="1"/>
          </p:cNvSpPr>
          <p:nvPr>
            <p:ph type="title"/>
          </p:nvPr>
        </p:nvSpPr>
        <p:spPr>
          <a:xfrm>
            <a:off x="532800" y="365125"/>
            <a:ext cx="11124000" cy="1325563"/>
          </a:xfrm>
        </p:spPr>
        <p:txBody>
          <a:bodyPr/>
          <a:lstStyle/>
          <a:p>
            <a:r>
              <a:rPr lang="en-US" dirty="0">
                <a:solidFill>
                  <a:schemeClr val="bg1"/>
                </a:solidFill>
                <a:latin typeface="Courier" pitchFamily="2" charset="0"/>
              </a:rPr>
              <a:t>Scatter plot colored by cluster</a:t>
            </a:r>
          </a:p>
        </p:txBody>
      </p:sp>
      <p:sp>
        <p:nvSpPr>
          <p:cNvPr id="5" name="Content Placeholder 4">
            <a:extLst>
              <a:ext uri="{FF2B5EF4-FFF2-40B4-BE49-F238E27FC236}">
                <a16:creationId xmlns:a16="http://schemas.microsoft.com/office/drawing/2014/main" id="{24CE1017-558F-6D6B-14DF-86F43D958911}"/>
              </a:ext>
            </a:extLst>
          </p:cNvPr>
          <p:cNvSpPr>
            <a:spLocks noGrp="1"/>
          </p:cNvSpPr>
          <p:nvPr>
            <p:ph idx="1"/>
          </p:nvPr>
        </p:nvSpPr>
        <p:spPr>
          <a:xfrm>
            <a:off x="532800" y="1692000"/>
            <a:ext cx="11124000" cy="4802400"/>
          </a:xfrm>
          <a:solidFill>
            <a:schemeClr val="tx2">
              <a:lumMod val="25000"/>
            </a:schemeClr>
          </a:solidFill>
        </p:spPr>
        <p:txBody>
          <a:bodyPr/>
          <a:lstStyle/>
          <a:p>
            <a:pPr marL="0" indent="0">
              <a:buNone/>
            </a:pPr>
            <a:endParaRPr lang="en-CA" sz="400" dirty="0">
              <a:solidFill>
                <a:srgbClr val="4EC9B0"/>
              </a:solidFill>
              <a:latin typeface="Menlo" panose="020B0609030804020204" pitchFamily="49" charset="0"/>
            </a:endParaRPr>
          </a:p>
          <a:p>
            <a:pPr marL="0" indent="0">
              <a:buNone/>
            </a:pPr>
            <a:r>
              <a:rPr lang="en-CA" sz="2400" dirty="0" err="1">
                <a:solidFill>
                  <a:srgbClr val="4EC9B0"/>
                </a:solidFill>
                <a:latin typeface="Menlo" panose="020B0609030804020204" pitchFamily="49" charset="0"/>
              </a:rPr>
              <a:t>plt</a:t>
            </a:r>
            <a:r>
              <a:rPr lang="en-CA" sz="2400" dirty="0" err="1">
                <a:solidFill>
                  <a:srgbClr val="FFFFFF"/>
                </a:solidFill>
                <a:latin typeface="Menlo" panose="020B0609030804020204" pitchFamily="49" charset="0"/>
              </a:rPr>
              <a:t>.</a:t>
            </a:r>
            <a:r>
              <a:rPr lang="en-CA" sz="2400" dirty="0" err="1">
                <a:solidFill>
                  <a:srgbClr val="DCDCAA"/>
                </a:solidFill>
                <a:latin typeface="Menlo" panose="020B0609030804020204" pitchFamily="49" charset="0"/>
              </a:rPr>
              <a:t>scatter</a:t>
            </a:r>
            <a:r>
              <a:rPr lang="en-CA" sz="2400" dirty="0">
                <a:solidFill>
                  <a:srgbClr val="FFFFFF"/>
                </a:solidFill>
                <a:latin typeface="Menlo" panose="020B0609030804020204" pitchFamily="49" charset="0"/>
              </a:rPr>
              <a:t>(</a:t>
            </a:r>
            <a:r>
              <a:rPr lang="en-CA" sz="2400" dirty="0" err="1">
                <a:solidFill>
                  <a:srgbClr val="9CDCFE"/>
                </a:solidFill>
                <a:latin typeface="Menlo" panose="020B0609030804020204" pitchFamily="49" charset="0"/>
              </a:rPr>
              <a:t>penguins_scaled</a:t>
            </a:r>
            <a:r>
              <a:rPr lang="en-CA" sz="2400" dirty="0">
                <a:solidFill>
                  <a:srgbClr val="FFFFFF"/>
                </a:solidFill>
                <a:latin typeface="Menlo" panose="020B0609030804020204" pitchFamily="49" charset="0"/>
              </a:rPr>
              <a:t>[</a:t>
            </a:r>
            <a:r>
              <a:rPr lang="en-CA" sz="2400" dirty="0">
                <a:solidFill>
                  <a:srgbClr val="CE9178"/>
                </a:solidFill>
                <a:latin typeface="Menlo" panose="020B0609030804020204" pitchFamily="49" charset="0"/>
              </a:rPr>
              <a:t>'</a:t>
            </a:r>
            <a:r>
              <a:rPr lang="en-CA" sz="2400" dirty="0" err="1">
                <a:solidFill>
                  <a:srgbClr val="CE9178"/>
                </a:solidFill>
                <a:latin typeface="Menlo" panose="020B0609030804020204" pitchFamily="49" charset="0"/>
              </a:rPr>
              <a:t>flipper_length_mm</a:t>
            </a:r>
            <a:r>
              <a:rPr lang="en-CA" sz="2400" dirty="0">
                <a:solidFill>
                  <a:srgbClr val="CE9178"/>
                </a:solidFill>
                <a:latin typeface="Menlo" panose="020B0609030804020204" pitchFamily="49" charset="0"/>
              </a:rPr>
              <a:t>'</a:t>
            </a:r>
            <a:r>
              <a:rPr lang="en-CA" sz="2400" dirty="0">
                <a:solidFill>
                  <a:srgbClr val="FFFFFF"/>
                </a:solidFill>
                <a:latin typeface="Menlo" panose="020B0609030804020204" pitchFamily="49" charset="0"/>
              </a:rPr>
              <a:t>], </a:t>
            </a:r>
            <a:r>
              <a:rPr lang="en-CA" sz="2400" dirty="0">
                <a:solidFill>
                  <a:srgbClr val="7CA668"/>
                </a:solidFill>
                <a:latin typeface="Menlo" panose="020B0609030804020204" pitchFamily="49" charset="0"/>
              </a:rPr>
              <a:t># X axis</a:t>
            </a:r>
            <a:endParaRPr lang="en-CA" sz="2400" dirty="0">
              <a:solidFill>
                <a:srgbClr val="FFFFFF"/>
              </a:solidFill>
              <a:latin typeface="Menlo" panose="020B0609030804020204" pitchFamily="49" charset="0"/>
            </a:endParaRPr>
          </a:p>
          <a:p>
            <a:pPr marL="0" indent="0">
              <a:buNone/>
            </a:pPr>
            <a:r>
              <a:rPr lang="en-CA" sz="2400" dirty="0" err="1">
                <a:solidFill>
                  <a:srgbClr val="9CDCFE"/>
                </a:solidFill>
                <a:latin typeface="Menlo" panose="020B0609030804020204" pitchFamily="49" charset="0"/>
              </a:rPr>
              <a:t>penguins_scaled</a:t>
            </a:r>
            <a:r>
              <a:rPr lang="en-CA" sz="2400" dirty="0">
                <a:solidFill>
                  <a:srgbClr val="FFFFFF"/>
                </a:solidFill>
                <a:latin typeface="Menlo" panose="020B0609030804020204" pitchFamily="49" charset="0"/>
              </a:rPr>
              <a:t>[</a:t>
            </a:r>
            <a:r>
              <a:rPr lang="en-CA" sz="2400" dirty="0">
                <a:solidFill>
                  <a:srgbClr val="CE9178"/>
                </a:solidFill>
                <a:latin typeface="Menlo" panose="020B0609030804020204" pitchFamily="49" charset="0"/>
              </a:rPr>
              <a:t>'</a:t>
            </a:r>
            <a:r>
              <a:rPr lang="en-CA" sz="2400" dirty="0" err="1">
                <a:solidFill>
                  <a:srgbClr val="CE9178"/>
                </a:solidFill>
                <a:latin typeface="Menlo" panose="020B0609030804020204" pitchFamily="49" charset="0"/>
              </a:rPr>
              <a:t>bill_length_mm</a:t>
            </a:r>
            <a:r>
              <a:rPr lang="en-CA" sz="2400" dirty="0">
                <a:solidFill>
                  <a:srgbClr val="CE9178"/>
                </a:solidFill>
                <a:latin typeface="Menlo" panose="020B0609030804020204" pitchFamily="49" charset="0"/>
              </a:rPr>
              <a:t>'</a:t>
            </a:r>
            <a:r>
              <a:rPr lang="en-CA" sz="2400" dirty="0">
                <a:solidFill>
                  <a:srgbClr val="FFFFFF"/>
                </a:solidFill>
                <a:latin typeface="Menlo" panose="020B0609030804020204" pitchFamily="49" charset="0"/>
              </a:rPr>
              <a:t>], </a:t>
            </a:r>
            <a:r>
              <a:rPr lang="en-CA" sz="2400" dirty="0">
                <a:solidFill>
                  <a:srgbClr val="7CA668"/>
                </a:solidFill>
                <a:latin typeface="Menlo" panose="020B0609030804020204" pitchFamily="49" charset="0"/>
              </a:rPr>
              <a:t># Y axis</a:t>
            </a:r>
            <a:endParaRPr lang="en-CA" sz="2400" dirty="0">
              <a:solidFill>
                <a:srgbClr val="FFFFFF"/>
              </a:solidFill>
              <a:latin typeface="Menlo" panose="020B0609030804020204" pitchFamily="49" charset="0"/>
            </a:endParaRPr>
          </a:p>
          <a:p>
            <a:pPr marL="0" indent="0">
              <a:buNone/>
            </a:pPr>
            <a:r>
              <a:rPr lang="en-CA" sz="2400" dirty="0">
                <a:solidFill>
                  <a:srgbClr val="9CDCFE"/>
                </a:solidFill>
                <a:latin typeface="Menlo" panose="020B0609030804020204" pitchFamily="49" charset="0"/>
              </a:rPr>
              <a:t>c</a:t>
            </a:r>
            <a:r>
              <a:rPr lang="en-CA" sz="2400" dirty="0">
                <a:solidFill>
                  <a:srgbClr val="D4D4D4"/>
                </a:solidFill>
                <a:latin typeface="Menlo" panose="020B0609030804020204" pitchFamily="49" charset="0"/>
              </a:rPr>
              <a:t>=</a:t>
            </a:r>
            <a:r>
              <a:rPr lang="en-CA" sz="2400" dirty="0" err="1">
                <a:solidFill>
                  <a:srgbClr val="9CDCFE"/>
                </a:solidFill>
                <a:latin typeface="Menlo" panose="020B0609030804020204" pitchFamily="49" charset="0"/>
              </a:rPr>
              <a:t>penguins_scaled</a:t>
            </a:r>
            <a:r>
              <a:rPr lang="en-CA" sz="2400" dirty="0">
                <a:solidFill>
                  <a:srgbClr val="FFFFFF"/>
                </a:solidFill>
                <a:latin typeface="Menlo" panose="020B0609030804020204" pitchFamily="49" charset="0"/>
              </a:rPr>
              <a:t>[</a:t>
            </a:r>
            <a:r>
              <a:rPr lang="en-CA" sz="2400" dirty="0">
                <a:solidFill>
                  <a:srgbClr val="CE9178"/>
                </a:solidFill>
                <a:latin typeface="Menlo" panose="020B0609030804020204" pitchFamily="49" charset="0"/>
              </a:rPr>
              <a:t>'Cluster’</a:t>
            </a:r>
            <a:r>
              <a:rPr lang="en-CA" sz="2400" dirty="0">
                <a:solidFill>
                  <a:srgbClr val="FFFFFF"/>
                </a:solidFill>
                <a:latin typeface="Menlo" panose="020B0609030804020204" pitchFamily="49" charset="0"/>
              </a:rPr>
              <a:t>]) </a:t>
            </a:r>
            <a:r>
              <a:rPr lang="en-CA" sz="2400" dirty="0">
                <a:solidFill>
                  <a:srgbClr val="7CA668"/>
                </a:solidFill>
                <a:latin typeface="Menlo" panose="020B0609030804020204" pitchFamily="49" charset="0"/>
              </a:rPr>
              <a:t># Color points</a:t>
            </a:r>
            <a:endParaRPr lang="en-CA" sz="2400" dirty="0">
              <a:solidFill>
                <a:srgbClr val="FFFFFF"/>
              </a:solidFill>
              <a:latin typeface="Menlo" panose="020B0609030804020204" pitchFamily="49" charset="0"/>
            </a:endParaRPr>
          </a:p>
        </p:txBody>
      </p:sp>
      <p:pic>
        <p:nvPicPr>
          <p:cNvPr id="3" name="Picture 2">
            <a:extLst>
              <a:ext uri="{FF2B5EF4-FFF2-40B4-BE49-F238E27FC236}">
                <a16:creationId xmlns:a16="http://schemas.microsoft.com/office/drawing/2014/main" id="{80A2285D-6EC5-3328-196C-5B66F0446FE9}"/>
              </a:ext>
            </a:extLst>
          </p:cNvPr>
          <p:cNvPicPr>
            <a:picLocks noChangeAspect="1"/>
          </p:cNvPicPr>
          <p:nvPr/>
        </p:nvPicPr>
        <p:blipFill>
          <a:blip r:embed="rId3"/>
          <a:stretch>
            <a:fillRect/>
          </a:stretch>
        </p:blipFill>
        <p:spPr>
          <a:xfrm>
            <a:off x="3531287" y="3262371"/>
            <a:ext cx="3812942" cy="2877166"/>
          </a:xfrm>
          <a:prstGeom prst="rect">
            <a:avLst/>
          </a:prstGeom>
        </p:spPr>
      </p:pic>
      <p:sp>
        <p:nvSpPr>
          <p:cNvPr id="4" name="TextBox 3">
            <a:extLst>
              <a:ext uri="{FF2B5EF4-FFF2-40B4-BE49-F238E27FC236}">
                <a16:creationId xmlns:a16="http://schemas.microsoft.com/office/drawing/2014/main" id="{FDF27B50-1782-9538-6E26-60E480F1934F}"/>
              </a:ext>
            </a:extLst>
          </p:cNvPr>
          <p:cNvSpPr txBox="1"/>
          <p:nvPr/>
        </p:nvSpPr>
        <p:spPr>
          <a:xfrm>
            <a:off x="3419023" y="6097307"/>
            <a:ext cx="4128406" cy="461665"/>
          </a:xfrm>
          <a:prstGeom prst="rect">
            <a:avLst/>
          </a:prstGeom>
          <a:noFill/>
        </p:spPr>
        <p:txBody>
          <a:bodyPr wrap="square" rtlCol="0">
            <a:spAutoFit/>
          </a:bodyPr>
          <a:lstStyle/>
          <a:p>
            <a:pPr algn="ctr"/>
            <a:r>
              <a:rPr lang="en-US" sz="2400" dirty="0">
                <a:latin typeface="Menlo" panose="020B0609030804020204" pitchFamily="49" charset="0"/>
                <a:ea typeface="Menlo" panose="020B0609030804020204" pitchFamily="49" charset="0"/>
                <a:cs typeface="Menlo" panose="020B0609030804020204" pitchFamily="49" charset="0"/>
              </a:rPr>
              <a:t>Flipper length</a:t>
            </a:r>
          </a:p>
        </p:txBody>
      </p:sp>
      <p:sp>
        <p:nvSpPr>
          <p:cNvPr id="6" name="TextBox 5">
            <a:extLst>
              <a:ext uri="{FF2B5EF4-FFF2-40B4-BE49-F238E27FC236}">
                <a16:creationId xmlns:a16="http://schemas.microsoft.com/office/drawing/2014/main" id="{93415664-FBB1-218A-0EA0-79E5FC767D40}"/>
              </a:ext>
            </a:extLst>
          </p:cNvPr>
          <p:cNvSpPr txBox="1"/>
          <p:nvPr/>
        </p:nvSpPr>
        <p:spPr>
          <a:xfrm rot="16200000">
            <a:off x="1717670" y="4435811"/>
            <a:ext cx="3115209" cy="461665"/>
          </a:xfrm>
          <a:prstGeom prst="rect">
            <a:avLst/>
          </a:prstGeom>
          <a:noFill/>
        </p:spPr>
        <p:txBody>
          <a:bodyPr wrap="square" rtlCol="0">
            <a:spAutoFit/>
          </a:bodyPr>
          <a:lstStyle/>
          <a:p>
            <a:pPr algn="ctr"/>
            <a:r>
              <a:rPr lang="en-US" sz="2400" dirty="0">
                <a:latin typeface="Menlo" panose="020B0609030804020204" pitchFamily="49" charset="0"/>
                <a:ea typeface="Menlo" panose="020B0609030804020204" pitchFamily="49" charset="0"/>
                <a:cs typeface="Menlo" panose="020B0609030804020204" pitchFamily="49" charset="0"/>
              </a:rPr>
              <a:t>Bill length</a:t>
            </a:r>
          </a:p>
        </p:txBody>
      </p:sp>
    </p:spTree>
    <p:extLst>
      <p:ext uri="{BB962C8B-B14F-4D97-AF65-F5344CB8AC3E}">
        <p14:creationId xmlns:p14="http://schemas.microsoft.com/office/powerpoint/2010/main" val="14239494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a:extLst>
            <a:ext uri="{FF2B5EF4-FFF2-40B4-BE49-F238E27FC236}">
              <a16:creationId xmlns:a16="http://schemas.microsoft.com/office/drawing/2014/main" id="{2355723A-C61F-790F-8BA0-E9CA06560B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F166AC-39BC-E945-408B-11840B7E84DC}"/>
              </a:ext>
            </a:extLst>
          </p:cNvPr>
          <p:cNvSpPr>
            <a:spLocks noGrp="1"/>
          </p:cNvSpPr>
          <p:nvPr>
            <p:ph type="title"/>
          </p:nvPr>
        </p:nvSpPr>
        <p:spPr>
          <a:xfrm>
            <a:off x="532800" y="365125"/>
            <a:ext cx="11124000" cy="1325563"/>
          </a:xfrm>
        </p:spPr>
        <p:txBody>
          <a:bodyPr/>
          <a:lstStyle/>
          <a:p>
            <a:r>
              <a:rPr lang="en-US" dirty="0">
                <a:solidFill>
                  <a:schemeClr val="bg1"/>
                </a:solidFill>
                <a:latin typeface="Courier" pitchFamily="2" charset="0"/>
              </a:rPr>
              <a:t>Evaluate cluster quality: WSSD</a:t>
            </a:r>
          </a:p>
        </p:txBody>
      </p:sp>
      <p:sp>
        <p:nvSpPr>
          <p:cNvPr id="5" name="Content Placeholder 4">
            <a:extLst>
              <a:ext uri="{FF2B5EF4-FFF2-40B4-BE49-F238E27FC236}">
                <a16:creationId xmlns:a16="http://schemas.microsoft.com/office/drawing/2014/main" id="{07F2923A-59D6-E887-3290-FE25CA0E8120}"/>
              </a:ext>
            </a:extLst>
          </p:cNvPr>
          <p:cNvSpPr>
            <a:spLocks noGrp="1"/>
          </p:cNvSpPr>
          <p:nvPr>
            <p:ph idx="1"/>
          </p:nvPr>
        </p:nvSpPr>
        <p:spPr>
          <a:xfrm>
            <a:off x="532800" y="1692000"/>
            <a:ext cx="11124000" cy="4802400"/>
          </a:xfrm>
          <a:solidFill>
            <a:schemeClr val="tx2">
              <a:lumMod val="25000"/>
            </a:schemeClr>
          </a:solidFill>
        </p:spPr>
        <p:txBody>
          <a:bodyPr>
            <a:normAutofit/>
          </a:bodyPr>
          <a:lstStyle/>
          <a:p>
            <a:pPr marL="0" indent="0">
              <a:buNone/>
            </a:pPr>
            <a:endParaRPr lang="en-CA" sz="2400" b="0" dirty="0">
              <a:solidFill>
                <a:srgbClr val="7CA668"/>
              </a:solidFill>
              <a:effectLst/>
              <a:latin typeface="Menlo" panose="020B0609030804020204" pitchFamily="49" charset="0"/>
            </a:endParaRPr>
          </a:p>
          <a:p>
            <a:pPr marL="0" indent="0">
              <a:buNone/>
            </a:pPr>
            <a:r>
              <a:rPr lang="en-CA" sz="2400" b="0" dirty="0">
                <a:solidFill>
                  <a:srgbClr val="7CA668"/>
                </a:solidFill>
                <a:effectLst/>
                <a:latin typeface="Menlo" panose="020B0609030804020204" pitchFamily="49" charset="0"/>
              </a:rPr>
              <a:t># WSSD is stored in the inertia_ attribute </a:t>
            </a:r>
          </a:p>
          <a:p>
            <a:pPr marL="0" indent="0">
              <a:buNone/>
            </a:pPr>
            <a:r>
              <a:rPr lang="en-CA" sz="2400" b="0" dirty="0" err="1">
                <a:solidFill>
                  <a:srgbClr val="9CDCFE"/>
                </a:solidFill>
                <a:effectLst/>
                <a:latin typeface="Menlo" panose="020B0609030804020204" pitchFamily="49" charset="0"/>
              </a:rPr>
              <a:t>kmeans</a:t>
            </a:r>
            <a:r>
              <a:rPr lang="en-CA" sz="2400" b="0" dirty="0" err="1">
                <a:solidFill>
                  <a:srgbClr val="FFFFFF"/>
                </a:solidFill>
                <a:effectLst/>
                <a:latin typeface="Menlo" panose="020B0609030804020204" pitchFamily="49" charset="0"/>
              </a:rPr>
              <a:t>.</a:t>
            </a:r>
            <a:r>
              <a:rPr lang="en-CA" sz="2400" b="0" dirty="0" err="1">
                <a:solidFill>
                  <a:srgbClr val="9CDCFE"/>
                </a:solidFill>
                <a:effectLst/>
                <a:latin typeface="Menlo" panose="020B0609030804020204" pitchFamily="49" charset="0"/>
              </a:rPr>
              <a:t>inertia</a:t>
            </a:r>
            <a:r>
              <a:rPr lang="en-CA" sz="2400" b="0" dirty="0">
                <a:solidFill>
                  <a:srgbClr val="9CDCFE"/>
                </a:solidFill>
                <a:effectLst/>
                <a:latin typeface="Menlo" panose="020B0609030804020204" pitchFamily="49" charset="0"/>
              </a:rPr>
              <a:t>_</a:t>
            </a:r>
            <a:endParaRPr lang="en-CA" sz="2400" b="0" dirty="0">
              <a:solidFill>
                <a:srgbClr val="FFFFFF"/>
              </a:solidFill>
              <a:effectLst/>
              <a:latin typeface="Menlo" panose="020B0609030804020204" pitchFamily="49" charset="0"/>
            </a:endParaRPr>
          </a:p>
          <a:p>
            <a:pPr marL="0" indent="0">
              <a:buNone/>
            </a:pPr>
            <a:r>
              <a:rPr lang="en-CA" sz="2400" b="0" i="0" dirty="0">
                <a:solidFill>
                  <a:srgbClr val="FFFFFF"/>
                </a:solidFill>
                <a:effectLst/>
                <a:latin typeface="Menlo" panose="020B0609030804020204" pitchFamily="49" charset="0"/>
              </a:rPr>
              <a:t>157.8153218752378</a:t>
            </a:r>
            <a:endParaRPr lang="en-US" sz="2400" dirty="0"/>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FD9BF797-59FF-8B95-EE95-AFDE88FA894A}"/>
                  </a:ext>
                </a:extLst>
              </p:cNvPr>
              <p:cNvSpPr txBox="1"/>
              <p:nvPr/>
            </p:nvSpPr>
            <p:spPr>
              <a:xfrm>
                <a:off x="996042" y="4364364"/>
                <a:ext cx="10199915" cy="1569660"/>
              </a:xfrm>
              <a:prstGeom prst="rect">
                <a:avLst/>
              </a:prstGeom>
              <a:solidFill>
                <a:schemeClr val="tx2"/>
              </a:solidFill>
              <a:ln w="57150">
                <a:solidFill>
                  <a:schemeClr val="bg1"/>
                </a:solidFill>
              </a:ln>
            </p:spPr>
            <p:txBody>
              <a:bodyPr wrap="square">
                <a:spAutoFit/>
              </a:bodyPr>
              <a:lstStyle/>
              <a:p>
                <a:r>
                  <a:rPr lang="en-CA" sz="2400" dirty="0">
                    <a:solidFill>
                      <a:schemeClr val="bg1"/>
                    </a:solidFill>
                    <a:ea typeface="Menlo" panose="020B0609030804020204" pitchFamily="49" charset="0"/>
                    <a:cs typeface="Menlo" panose="020B0609030804020204" pitchFamily="49" charset="0"/>
                  </a:rPr>
                  <a:t>But wait ! We arbitrarily set </a:t>
                </a:r>
                <a14:m>
                  <m:oMath xmlns:m="http://schemas.openxmlformats.org/officeDocument/2006/math">
                    <m:r>
                      <a:rPr lang="en-US" sz="2400" i="1" dirty="0" smtClean="0">
                        <a:solidFill>
                          <a:schemeClr val="bg1"/>
                        </a:solidFill>
                        <a:latin typeface="Cambria Math" panose="02040503050406030204" pitchFamily="18" charset="0"/>
                      </a:rPr>
                      <m:t>𝐾</m:t>
                    </m:r>
                  </m:oMath>
                </a14:m>
                <a:r>
                  <a:rPr lang="en-CA" sz="2400" dirty="0">
                    <a:solidFill>
                      <a:schemeClr val="bg1"/>
                    </a:solidFill>
                    <a:ea typeface="Menlo" panose="020B0609030804020204" pitchFamily="49" charset="0"/>
                    <a:cs typeface="Menlo" panose="020B0609030804020204" pitchFamily="49" charset="0"/>
                  </a:rPr>
                  <a:t> = 3 …</a:t>
                </a:r>
              </a:p>
              <a:p>
                <a:endParaRPr lang="en-CA" sz="2400" dirty="0">
                  <a:solidFill>
                    <a:schemeClr val="bg1"/>
                  </a:solidFill>
                  <a:ea typeface="Menlo" panose="020B0609030804020204" pitchFamily="49" charset="0"/>
                  <a:cs typeface="Menlo" panose="020B0609030804020204" pitchFamily="49" charset="0"/>
                </a:endParaRPr>
              </a:p>
              <a:p>
                <a:r>
                  <a:rPr lang="en-US" sz="2400" dirty="0">
                    <a:solidFill>
                      <a:schemeClr val="bg1"/>
                    </a:solidFill>
                    <a:ea typeface="Menlo" panose="020B0609030804020204" pitchFamily="49" charset="0"/>
                    <a:cs typeface="Menlo" panose="020B0609030804020204" pitchFamily="49" charset="0"/>
                  </a:rPr>
                  <a:t>Let’s choose the </a:t>
                </a:r>
                <a:r>
                  <a:rPr lang="en-US" sz="2400" b="1" i="1" dirty="0">
                    <a:solidFill>
                      <a:schemeClr val="bg1"/>
                    </a:solidFill>
                    <a:ea typeface="Menlo" panose="020B0609030804020204" pitchFamily="49" charset="0"/>
                    <a:cs typeface="Menlo" panose="020B0609030804020204" pitchFamily="49" charset="0"/>
                  </a:rPr>
                  <a:t>optimal</a:t>
                </a:r>
                <a:r>
                  <a:rPr lang="en-US" sz="2400" dirty="0">
                    <a:solidFill>
                      <a:schemeClr val="bg1"/>
                    </a:solidFill>
                    <a:ea typeface="Menlo" panose="020B0609030804020204" pitchFamily="49" charset="0"/>
                    <a:cs typeface="Menlo" panose="020B0609030804020204" pitchFamily="49" charset="0"/>
                  </a:rPr>
                  <a:t> number of clusters (</a:t>
                </a:r>
                <a14:m>
                  <m:oMath xmlns:m="http://schemas.openxmlformats.org/officeDocument/2006/math">
                    <m:r>
                      <a:rPr lang="en-US" sz="2400" i="1" dirty="0" smtClean="0">
                        <a:solidFill>
                          <a:schemeClr val="bg1"/>
                        </a:solidFill>
                        <a:latin typeface="Cambria Math" panose="02040503050406030204" pitchFamily="18" charset="0"/>
                      </a:rPr>
                      <m:t>𝐾</m:t>
                    </m:r>
                  </m:oMath>
                </a14:m>
                <a:r>
                  <a:rPr lang="en-US" sz="2400" dirty="0">
                    <a:solidFill>
                      <a:schemeClr val="bg1"/>
                    </a:solidFill>
                    <a:ea typeface="Menlo" panose="020B0609030804020204" pitchFamily="49" charset="0"/>
                    <a:cs typeface="Menlo" panose="020B0609030804020204" pitchFamily="49" charset="0"/>
                  </a:rPr>
                  <a:t>)</a:t>
                </a:r>
              </a:p>
              <a:p>
                <a:endParaRPr lang="en-US" sz="2400" dirty="0">
                  <a:solidFill>
                    <a:schemeClr val="bg1"/>
                  </a:solidFill>
                  <a:ea typeface="Menlo" panose="020B0609030804020204" pitchFamily="49" charset="0"/>
                  <a:cs typeface="Menlo" panose="020B0609030804020204" pitchFamily="49" charset="0"/>
                </a:endParaRPr>
              </a:p>
            </p:txBody>
          </p:sp>
        </mc:Choice>
        <mc:Fallback>
          <p:sp>
            <p:nvSpPr>
              <p:cNvPr id="3" name="TextBox 2">
                <a:extLst>
                  <a:ext uri="{FF2B5EF4-FFF2-40B4-BE49-F238E27FC236}">
                    <a16:creationId xmlns:a16="http://schemas.microsoft.com/office/drawing/2014/main" id="{FD9BF797-59FF-8B95-EE95-AFDE88FA894A}"/>
                  </a:ext>
                </a:extLst>
              </p:cNvPr>
              <p:cNvSpPr txBox="1">
                <a:spLocks noRot="1" noChangeAspect="1" noMove="1" noResize="1" noEditPoints="1" noAdjustHandles="1" noChangeArrowheads="1" noChangeShapeType="1" noTextEdit="1"/>
              </p:cNvSpPr>
              <p:nvPr/>
            </p:nvSpPr>
            <p:spPr>
              <a:xfrm>
                <a:off x="996042" y="4364364"/>
                <a:ext cx="10199915" cy="1569660"/>
              </a:xfrm>
              <a:prstGeom prst="rect">
                <a:avLst/>
              </a:prstGeom>
              <a:blipFill>
                <a:blip r:embed="rId3"/>
                <a:stretch>
                  <a:fillRect l="-618" t="-1550"/>
                </a:stretch>
              </a:blipFill>
              <a:ln w="57150">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2752895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a:extLst>
            <a:ext uri="{FF2B5EF4-FFF2-40B4-BE49-F238E27FC236}">
              <a16:creationId xmlns:a16="http://schemas.microsoft.com/office/drawing/2014/main" id="{974393D1-DF33-A4BF-E0E2-B81DE73206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57FB7D-3835-079D-1602-99F53A9A7DD7}"/>
              </a:ext>
            </a:extLst>
          </p:cNvPr>
          <p:cNvSpPr>
            <a:spLocks noGrp="1"/>
          </p:cNvSpPr>
          <p:nvPr>
            <p:ph type="title"/>
          </p:nvPr>
        </p:nvSpPr>
        <p:spPr>
          <a:xfrm>
            <a:off x="532800" y="365125"/>
            <a:ext cx="11124000" cy="1325563"/>
          </a:xfrm>
        </p:spPr>
        <p:txBody>
          <a:bodyPr/>
          <a:lstStyle/>
          <a:p>
            <a:r>
              <a:rPr lang="en-US" dirty="0">
                <a:solidFill>
                  <a:schemeClr val="bg1"/>
                </a:solidFill>
                <a:latin typeface="Courier" pitchFamily="2" charset="0"/>
              </a:rPr>
              <a:t>Determine the optimal K</a:t>
            </a:r>
          </a:p>
        </p:txBody>
      </p:sp>
      <p:sp>
        <p:nvSpPr>
          <p:cNvPr id="5" name="Content Placeholder 4">
            <a:extLst>
              <a:ext uri="{FF2B5EF4-FFF2-40B4-BE49-F238E27FC236}">
                <a16:creationId xmlns:a16="http://schemas.microsoft.com/office/drawing/2014/main" id="{0304CC22-EF16-5956-0025-0492F0B57964}"/>
              </a:ext>
            </a:extLst>
          </p:cNvPr>
          <p:cNvSpPr>
            <a:spLocks noGrp="1"/>
          </p:cNvSpPr>
          <p:nvPr>
            <p:ph idx="1"/>
          </p:nvPr>
        </p:nvSpPr>
        <p:spPr>
          <a:xfrm>
            <a:off x="532800" y="1692000"/>
            <a:ext cx="11124000" cy="4802400"/>
          </a:xfrm>
          <a:solidFill>
            <a:schemeClr val="tx2">
              <a:lumMod val="25000"/>
            </a:schemeClr>
          </a:solidFill>
        </p:spPr>
        <p:txBody>
          <a:bodyPr>
            <a:normAutofit/>
          </a:bodyPr>
          <a:lstStyle/>
          <a:p>
            <a:endParaRPr lang="en-US" sz="1600" dirty="0"/>
          </a:p>
          <a:p>
            <a:pPr marL="0" indent="0">
              <a:buNone/>
            </a:pPr>
            <a:r>
              <a:rPr lang="en-CA" sz="2400" b="0" dirty="0">
                <a:solidFill>
                  <a:srgbClr val="7CA667"/>
                </a:solidFill>
                <a:effectLst/>
                <a:latin typeface="Menlo" panose="020B0609030804020204" pitchFamily="49" charset="0"/>
              </a:rPr>
              <a:t># Compute total WSSD for k = 1–10</a:t>
            </a:r>
          </a:p>
          <a:p>
            <a:pPr marL="0" indent="0">
              <a:buNone/>
            </a:pPr>
            <a:r>
              <a:rPr lang="en-CA" sz="2400" dirty="0" err="1">
                <a:solidFill>
                  <a:srgbClr val="9CDCFE"/>
                </a:solidFill>
                <a:latin typeface="Menlo" panose="020B0609030804020204" pitchFamily="49" charset="0"/>
              </a:rPr>
              <a:t>t</a:t>
            </a:r>
            <a:r>
              <a:rPr lang="en-CA" sz="2400" b="0" dirty="0" err="1">
                <a:solidFill>
                  <a:srgbClr val="9CDCFE"/>
                </a:solidFill>
                <a:effectLst/>
                <a:latin typeface="Menlo" panose="020B0609030804020204" pitchFamily="49" charset="0"/>
              </a:rPr>
              <a:t>otal_wssd</a:t>
            </a:r>
            <a:r>
              <a:rPr lang="en-CA" sz="2400" b="0" dirty="0">
                <a:solidFill>
                  <a:srgbClr val="FFFFFF"/>
                </a:solidFill>
                <a:effectLst/>
                <a:latin typeface="Menlo" panose="020B0609030804020204" pitchFamily="49" charset="0"/>
              </a:rPr>
              <a:t> </a:t>
            </a:r>
            <a:r>
              <a:rPr lang="en-CA" sz="2400" b="0" dirty="0">
                <a:solidFill>
                  <a:srgbClr val="D4D4D4"/>
                </a:solidFill>
                <a:effectLst/>
                <a:latin typeface="Menlo" panose="020B0609030804020204" pitchFamily="49" charset="0"/>
              </a:rPr>
              <a:t>=</a:t>
            </a:r>
            <a:r>
              <a:rPr lang="en-CA" sz="2400" b="0" dirty="0">
                <a:solidFill>
                  <a:srgbClr val="FFFFFF"/>
                </a:solidFill>
                <a:effectLst/>
                <a:latin typeface="Menlo" panose="020B0609030804020204" pitchFamily="49" charset="0"/>
              </a:rPr>
              <a:t> []</a:t>
            </a:r>
          </a:p>
          <a:p>
            <a:pPr marL="0" indent="0">
              <a:buNone/>
            </a:pPr>
            <a:r>
              <a:rPr lang="en-CA" sz="2400" b="0" dirty="0">
                <a:solidFill>
                  <a:srgbClr val="C586C0"/>
                </a:solidFill>
                <a:effectLst/>
                <a:latin typeface="Menlo" panose="020B0609030804020204" pitchFamily="49" charset="0"/>
              </a:rPr>
              <a:t>for</a:t>
            </a:r>
            <a:r>
              <a:rPr lang="en-CA" sz="2400" b="0" dirty="0">
                <a:solidFill>
                  <a:srgbClr val="FFFFFF"/>
                </a:solidFill>
                <a:effectLst/>
                <a:latin typeface="Menlo" panose="020B0609030804020204" pitchFamily="49" charset="0"/>
              </a:rPr>
              <a:t> </a:t>
            </a:r>
            <a:r>
              <a:rPr lang="en-CA" sz="2400" b="0" dirty="0">
                <a:solidFill>
                  <a:srgbClr val="9CDCFE"/>
                </a:solidFill>
                <a:effectLst/>
                <a:latin typeface="Menlo" panose="020B0609030804020204" pitchFamily="49" charset="0"/>
              </a:rPr>
              <a:t>k</a:t>
            </a:r>
            <a:r>
              <a:rPr lang="en-CA" sz="2400" b="0" dirty="0">
                <a:solidFill>
                  <a:srgbClr val="FFFFFF"/>
                </a:solidFill>
                <a:effectLst/>
                <a:latin typeface="Menlo" panose="020B0609030804020204" pitchFamily="49" charset="0"/>
              </a:rPr>
              <a:t> </a:t>
            </a:r>
            <a:r>
              <a:rPr lang="en-CA" sz="2400" b="0" dirty="0">
                <a:solidFill>
                  <a:srgbClr val="C586C0"/>
                </a:solidFill>
                <a:effectLst/>
                <a:latin typeface="Menlo" panose="020B0609030804020204" pitchFamily="49" charset="0"/>
              </a:rPr>
              <a:t>in</a:t>
            </a:r>
            <a:r>
              <a:rPr lang="en-CA" sz="2400" b="0" dirty="0">
                <a:solidFill>
                  <a:srgbClr val="FFFFFF"/>
                </a:solidFill>
                <a:effectLst/>
                <a:latin typeface="Menlo" panose="020B0609030804020204" pitchFamily="49" charset="0"/>
              </a:rPr>
              <a:t> </a:t>
            </a:r>
            <a:r>
              <a:rPr lang="en-CA" sz="2400" b="0" dirty="0">
                <a:solidFill>
                  <a:srgbClr val="4EC9B0"/>
                </a:solidFill>
                <a:effectLst/>
                <a:latin typeface="Menlo" panose="020B0609030804020204" pitchFamily="49" charset="0"/>
              </a:rPr>
              <a:t>range</a:t>
            </a:r>
            <a:r>
              <a:rPr lang="en-CA" sz="2400" b="0" dirty="0">
                <a:solidFill>
                  <a:srgbClr val="FFFFFF"/>
                </a:solidFill>
                <a:effectLst/>
                <a:latin typeface="Menlo" panose="020B0609030804020204" pitchFamily="49" charset="0"/>
              </a:rPr>
              <a:t>(</a:t>
            </a:r>
            <a:r>
              <a:rPr lang="en-CA" sz="2400" b="0" dirty="0">
                <a:solidFill>
                  <a:srgbClr val="B5CEA8"/>
                </a:solidFill>
                <a:effectLst/>
                <a:latin typeface="Menlo" panose="020B0609030804020204" pitchFamily="49" charset="0"/>
              </a:rPr>
              <a:t>1</a:t>
            </a:r>
            <a:r>
              <a:rPr lang="en-CA" sz="2400" b="0" dirty="0">
                <a:solidFill>
                  <a:srgbClr val="FFFFFF"/>
                </a:solidFill>
                <a:effectLst/>
                <a:latin typeface="Menlo" panose="020B0609030804020204" pitchFamily="49" charset="0"/>
              </a:rPr>
              <a:t>, </a:t>
            </a:r>
            <a:r>
              <a:rPr lang="en-CA" sz="2400" b="0" dirty="0">
                <a:solidFill>
                  <a:srgbClr val="B5CEA8"/>
                </a:solidFill>
                <a:effectLst/>
                <a:latin typeface="Menlo" panose="020B0609030804020204" pitchFamily="49" charset="0"/>
              </a:rPr>
              <a:t>11</a:t>
            </a:r>
            <a:r>
              <a:rPr lang="en-CA" sz="2400" b="0" dirty="0">
                <a:solidFill>
                  <a:srgbClr val="FFFFFF"/>
                </a:solidFill>
                <a:effectLst/>
                <a:latin typeface="Menlo" panose="020B0609030804020204" pitchFamily="49" charset="0"/>
              </a:rPr>
              <a:t>): </a:t>
            </a:r>
            <a:r>
              <a:rPr lang="en-CA" sz="2400" b="0" dirty="0">
                <a:solidFill>
                  <a:srgbClr val="7CA667"/>
                </a:solidFill>
                <a:effectLst/>
                <a:latin typeface="Menlo" panose="020B0609030804020204" pitchFamily="49" charset="0"/>
              </a:rPr>
              <a:t># Start at 1, stop before 11</a:t>
            </a:r>
          </a:p>
          <a:p>
            <a:pPr marL="0" indent="0">
              <a:buNone/>
            </a:pPr>
            <a:r>
              <a:rPr lang="en-CA" sz="2400" dirty="0">
                <a:solidFill>
                  <a:srgbClr val="9CDCFE"/>
                </a:solidFill>
                <a:latin typeface="Menlo" panose="020B0609030804020204" pitchFamily="49" charset="0"/>
              </a:rPr>
              <a:t>    </a:t>
            </a:r>
            <a:r>
              <a:rPr lang="en-CA" sz="2400" b="0" dirty="0">
                <a:solidFill>
                  <a:srgbClr val="9CDCFE"/>
                </a:solidFill>
                <a:effectLst/>
                <a:latin typeface="Menlo" panose="020B0609030804020204" pitchFamily="49" charset="0"/>
              </a:rPr>
              <a:t>km</a:t>
            </a:r>
            <a:r>
              <a:rPr lang="en-CA" sz="2400" b="0" dirty="0">
                <a:solidFill>
                  <a:srgbClr val="FFFFFF"/>
                </a:solidFill>
                <a:effectLst/>
                <a:latin typeface="Menlo" panose="020B0609030804020204" pitchFamily="49" charset="0"/>
              </a:rPr>
              <a:t> </a:t>
            </a:r>
            <a:r>
              <a:rPr lang="en-CA" sz="2400" b="0" dirty="0">
                <a:solidFill>
                  <a:srgbClr val="D4D4D4"/>
                </a:solidFill>
                <a:effectLst/>
                <a:latin typeface="Menlo" panose="020B0609030804020204" pitchFamily="49" charset="0"/>
              </a:rPr>
              <a:t>=</a:t>
            </a:r>
            <a:r>
              <a:rPr lang="en-CA" sz="2400" b="0" dirty="0">
                <a:solidFill>
                  <a:srgbClr val="FFFFFF"/>
                </a:solidFill>
                <a:effectLst/>
                <a:latin typeface="Menlo" panose="020B0609030804020204" pitchFamily="49" charset="0"/>
              </a:rPr>
              <a:t> </a:t>
            </a:r>
            <a:r>
              <a:rPr lang="en-CA" sz="2400" b="0" dirty="0" err="1">
                <a:solidFill>
                  <a:srgbClr val="4EC9B0"/>
                </a:solidFill>
                <a:effectLst/>
                <a:latin typeface="Menlo" panose="020B0609030804020204" pitchFamily="49" charset="0"/>
              </a:rPr>
              <a:t>KMeans</a:t>
            </a:r>
            <a:r>
              <a:rPr lang="en-CA" sz="2400" b="0" dirty="0">
                <a:solidFill>
                  <a:srgbClr val="FFFFFF"/>
                </a:solidFill>
                <a:effectLst/>
                <a:latin typeface="Menlo" panose="020B0609030804020204" pitchFamily="49" charset="0"/>
              </a:rPr>
              <a:t>(</a:t>
            </a:r>
            <a:r>
              <a:rPr lang="en-CA" sz="2400" b="0" dirty="0" err="1">
                <a:solidFill>
                  <a:srgbClr val="9CDCFE"/>
                </a:solidFill>
                <a:effectLst/>
                <a:latin typeface="Menlo" panose="020B0609030804020204" pitchFamily="49" charset="0"/>
              </a:rPr>
              <a:t>n_clusters</a:t>
            </a:r>
            <a:r>
              <a:rPr lang="en-CA" sz="2400" b="0" dirty="0">
                <a:solidFill>
                  <a:srgbClr val="D4D4D4"/>
                </a:solidFill>
                <a:effectLst/>
                <a:latin typeface="Menlo" panose="020B0609030804020204" pitchFamily="49" charset="0"/>
              </a:rPr>
              <a:t>=</a:t>
            </a:r>
            <a:r>
              <a:rPr lang="en-CA" sz="2400" b="0" dirty="0">
                <a:solidFill>
                  <a:srgbClr val="9CDCFE"/>
                </a:solidFill>
                <a:effectLst/>
                <a:latin typeface="Menlo" panose="020B0609030804020204" pitchFamily="49" charset="0"/>
              </a:rPr>
              <a:t>k</a:t>
            </a:r>
            <a:r>
              <a:rPr lang="en-CA" sz="2400" b="0" dirty="0">
                <a:solidFill>
                  <a:srgbClr val="FFFFFF"/>
                </a:solidFill>
                <a:effectLst/>
                <a:latin typeface="Menlo" panose="020B0609030804020204" pitchFamily="49" charset="0"/>
              </a:rPr>
              <a:t>, </a:t>
            </a:r>
            <a:r>
              <a:rPr lang="en-CA" sz="2400" b="0" dirty="0" err="1">
                <a:solidFill>
                  <a:srgbClr val="9CDCFE"/>
                </a:solidFill>
                <a:effectLst/>
                <a:latin typeface="Menlo" panose="020B0609030804020204" pitchFamily="49" charset="0"/>
              </a:rPr>
              <a:t>random_state</a:t>
            </a:r>
            <a:r>
              <a:rPr lang="en-CA" sz="2400" b="0" dirty="0">
                <a:solidFill>
                  <a:srgbClr val="D4D4D4"/>
                </a:solidFill>
                <a:effectLst/>
                <a:latin typeface="Menlo" panose="020B0609030804020204" pitchFamily="49" charset="0"/>
              </a:rPr>
              <a:t>=</a:t>
            </a:r>
            <a:r>
              <a:rPr lang="en-CA" sz="2400" b="0" dirty="0">
                <a:solidFill>
                  <a:srgbClr val="B5CEA8"/>
                </a:solidFill>
                <a:effectLst/>
                <a:latin typeface="Menlo" panose="020B0609030804020204" pitchFamily="49" charset="0"/>
              </a:rPr>
              <a:t>0</a:t>
            </a:r>
            <a:r>
              <a:rPr lang="en-CA" sz="2400" b="0" dirty="0">
                <a:solidFill>
                  <a:srgbClr val="FFFFFF"/>
                </a:solidFill>
                <a:effectLst/>
                <a:latin typeface="Menlo" panose="020B0609030804020204" pitchFamily="49" charset="0"/>
              </a:rPr>
              <a:t>, </a:t>
            </a:r>
            <a:r>
              <a:rPr lang="en-CA" sz="2400" b="0" dirty="0" err="1">
                <a:solidFill>
                  <a:srgbClr val="9CDCFE"/>
                </a:solidFill>
                <a:effectLst/>
                <a:latin typeface="Menlo" panose="020B0609030804020204" pitchFamily="49" charset="0"/>
              </a:rPr>
              <a:t>n_init</a:t>
            </a:r>
            <a:r>
              <a:rPr lang="en-CA" sz="2400" b="0" dirty="0">
                <a:solidFill>
                  <a:srgbClr val="D4D4D4"/>
                </a:solidFill>
                <a:effectLst/>
                <a:latin typeface="Menlo" panose="020B0609030804020204" pitchFamily="49" charset="0"/>
              </a:rPr>
              <a:t>=</a:t>
            </a:r>
            <a:r>
              <a:rPr lang="en-CA" sz="2400" b="0" dirty="0">
                <a:solidFill>
                  <a:srgbClr val="B5CEA8"/>
                </a:solidFill>
                <a:effectLst/>
                <a:latin typeface="Menlo" panose="020B0609030804020204" pitchFamily="49" charset="0"/>
              </a:rPr>
              <a:t>10</a:t>
            </a:r>
            <a:r>
              <a:rPr lang="en-CA" sz="2400" b="0" dirty="0">
                <a:solidFill>
                  <a:srgbClr val="FFFFFF"/>
                </a:solidFill>
                <a:effectLst/>
                <a:latin typeface="Menlo" panose="020B0609030804020204" pitchFamily="49" charset="0"/>
              </a:rPr>
              <a:t>)</a:t>
            </a:r>
          </a:p>
          <a:p>
            <a:pPr marL="0" indent="0">
              <a:buNone/>
            </a:pPr>
            <a:r>
              <a:rPr lang="en-CA" sz="2400" b="0" dirty="0">
                <a:solidFill>
                  <a:srgbClr val="9CDCFE"/>
                </a:solidFill>
                <a:effectLst/>
                <a:latin typeface="Menlo" panose="020B0609030804020204" pitchFamily="49" charset="0"/>
              </a:rPr>
              <a:t>    </a:t>
            </a:r>
            <a:r>
              <a:rPr lang="en-CA" sz="2400" b="0" dirty="0" err="1">
                <a:solidFill>
                  <a:srgbClr val="9CDCFE"/>
                </a:solidFill>
                <a:effectLst/>
                <a:latin typeface="Menlo" panose="020B0609030804020204" pitchFamily="49" charset="0"/>
              </a:rPr>
              <a:t>km</a:t>
            </a:r>
            <a:r>
              <a:rPr lang="en-CA" sz="2400" b="0" dirty="0" err="1">
                <a:solidFill>
                  <a:srgbClr val="FFFFFF"/>
                </a:solidFill>
                <a:effectLst/>
                <a:latin typeface="Menlo" panose="020B0609030804020204" pitchFamily="49" charset="0"/>
              </a:rPr>
              <a:t>.</a:t>
            </a:r>
            <a:r>
              <a:rPr lang="en-CA" sz="2400" b="0" dirty="0" err="1">
                <a:solidFill>
                  <a:srgbClr val="DCDCAA"/>
                </a:solidFill>
                <a:effectLst/>
                <a:latin typeface="Menlo" panose="020B0609030804020204" pitchFamily="49" charset="0"/>
              </a:rPr>
              <a:t>fit</a:t>
            </a:r>
            <a:r>
              <a:rPr lang="en-CA" sz="2400" b="0" dirty="0">
                <a:solidFill>
                  <a:srgbClr val="FFFFFF"/>
                </a:solidFill>
                <a:effectLst/>
                <a:latin typeface="Menlo" panose="020B0609030804020204" pitchFamily="49" charset="0"/>
              </a:rPr>
              <a:t>(</a:t>
            </a:r>
            <a:r>
              <a:rPr lang="en-CA" sz="2400" dirty="0" err="1">
                <a:solidFill>
                  <a:srgbClr val="9CDCFE"/>
                </a:solidFill>
                <a:latin typeface="Menlo" panose="020B0609030804020204" pitchFamily="49" charset="0"/>
              </a:rPr>
              <a:t>p</a:t>
            </a:r>
            <a:r>
              <a:rPr lang="en-CA" sz="2400" b="0" dirty="0" err="1">
                <a:solidFill>
                  <a:srgbClr val="9CDCFE"/>
                </a:solidFill>
                <a:effectLst/>
                <a:latin typeface="Menlo" panose="020B0609030804020204" pitchFamily="49" charset="0"/>
              </a:rPr>
              <a:t>enguins_scaled</a:t>
            </a:r>
            <a:r>
              <a:rPr lang="en-CA" sz="2400" b="0" dirty="0">
                <a:solidFill>
                  <a:srgbClr val="FFFFFF"/>
                </a:solidFill>
                <a:effectLst/>
                <a:latin typeface="Menlo" panose="020B0609030804020204" pitchFamily="49" charset="0"/>
              </a:rPr>
              <a:t>)</a:t>
            </a:r>
          </a:p>
          <a:p>
            <a:pPr marL="0" indent="0">
              <a:buNone/>
            </a:pPr>
            <a:r>
              <a:rPr lang="en-CA" sz="2400" b="0" dirty="0">
                <a:solidFill>
                  <a:srgbClr val="9CDCFE"/>
                </a:solidFill>
                <a:effectLst/>
                <a:latin typeface="Menlo" panose="020B0609030804020204" pitchFamily="49" charset="0"/>
              </a:rPr>
              <a:t>    </a:t>
            </a:r>
            <a:r>
              <a:rPr lang="en-CA" sz="2400" b="0" dirty="0" err="1">
                <a:solidFill>
                  <a:srgbClr val="9CDCFE"/>
                </a:solidFill>
                <a:effectLst/>
                <a:latin typeface="Menlo" panose="020B0609030804020204" pitchFamily="49" charset="0"/>
              </a:rPr>
              <a:t>total_wssd</a:t>
            </a:r>
            <a:r>
              <a:rPr lang="en-CA" sz="2400" b="0" dirty="0" err="1">
                <a:solidFill>
                  <a:srgbClr val="FFFFFF"/>
                </a:solidFill>
                <a:effectLst/>
                <a:latin typeface="Menlo" panose="020B0609030804020204" pitchFamily="49" charset="0"/>
              </a:rPr>
              <a:t>.</a:t>
            </a:r>
            <a:r>
              <a:rPr lang="en-CA" sz="2400" b="0" dirty="0" err="1">
                <a:solidFill>
                  <a:srgbClr val="DCDCAA"/>
                </a:solidFill>
                <a:effectLst/>
                <a:latin typeface="Menlo" panose="020B0609030804020204" pitchFamily="49" charset="0"/>
              </a:rPr>
              <a:t>append</a:t>
            </a:r>
            <a:r>
              <a:rPr lang="en-CA" sz="2400" b="0" dirty="0">
                <a:solidFill>
                  <a:srgbClr val="FFFFFF"/>
                </a:solidFill>
                <a:effectLst/>
                <a:latin typeface="Menlo" panose="020B0609030804020204" pitchFamily="49" charset="0"/>
              </a:rPr>
              <a:t>(</a:t>
            </a:r>
            <a:r>
              <a:rPr lang="en-CA" sz="2400" b="0" dirty="0" err="1">
                <a:solidFill>
                  <a:srgbClr val="9CDCFE"/>
                </a:solidFill>
                <a:effectLst/>
                <a:latin typeface="Menlo" panose="020B0609030804020204" pitchFamily="49" charset="0"/>
              </a:rPr>
              <a:t>km</a:t>
            </a:r>
            <a:r>
              <a:rPr lang="en-CA" sz="2400" b="0" dirty="0" err="1">
                <a:solidFill>
                  <a:srgbClr val="FFFFFF"/>
                </a:solidFill>
                <a:effectLst/>
                <a:latin typeface="Menlo" panose="020B0609030804020204" pitchFamily="49" charset="0"/>
              </a:rPr>
              <a:t>.</a:t>
            </a:r>
            <a:r>
              <a:rPr lang="en-CA" sz="2400" b="0" dirty="0" err="1">
                <a:solidFill>
                  <a:srgbClr val="9CDCFE"/>
                </a:solidFill>
                <a:effectLst/>
                <a:latin typeface="Menlo" panose="020B0609030804020204" pitchFamily="49" charset="0"/>
              </a:rPr>
              <a:t>inertia</a:t>
            </a:r>
            <a:r>
              <a:rPr lang="en-CA" sz="2400" b="0" dirty="0">
                <a:solidFill>
                  <a:srgbClr val="9CDCFE"/>
                </a:solidFill>
                <a:effectLst/>
                <a:latin typeface="Menlo" panose="020B0609030804020204" pitchFamily="49" charset="0"/>
              </a:rPr>
              <a:t>_</a:t>
            </a:r>
            <a:r>
              <a:rPr lang="en-CA" sz="2400" b="0" dirty="0">
                <a:solidFill>
                  <a:srgbClr val="FFFFFF"/>
                </a:solidFill>
                <a:effectLst/>
                <a:latin typeface="Menlo" panose="020B0609030804020204" pitchFamily="49" charset="0"/>
              </a:rPr>
              <a:t>)</a:t>
            </a:r>
          </a:p>
        </p:txBody>
      </p:sp>
    </p:spTree>
    <p:extLst>
      <p:ext uri="{BB962C8B-B14F-4D97-AF65-F5344CB8AC3E}">
        <p14:creationId xmlns:p14="http://schemas.microsoft.com/office/powerpoint/2010/main" val="356596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a:extLst>
            <a:ext uri="{FF2B5EF4-FFF2-40B4-BE49-F238E27FC236}">
              <a16:creationId xmlns:a16="http://schemas.microsoft.com/office/drawing/2014/main" id="{D3782CD8-9310-14B8-5F33-8E9151BAFE1D}"/>
            </a:ext>
          </a:extLst>
        </p:cNvPr>
        <p:cNvGrpSpPr/>
        <p:nvPr/>
      </p:nvGrpSpPr>
      <p:grpSpPr>
        <a:xfrm>
          <a:off x="0" y="0"/>
          <a:ext cx="0" cy="0"/>
          <a:chOff x="0" y="0"/>
          <a:chExt cx="0" cy="0"/>
        </a:xfrm>
      </p:grpSpPr>
      <p:sp>
        <p:nvSpPr>
          <p:cNvPr id="8" name="Content Placeholder 4">
            <a:extLst>
              <a:ext uri="{FF2B5EF4-FFF2-40B4-BE49-F238E27FC236}">
                <a16:creationId xmlns:a16="http://schemas.microsoft.com/office/drawing/2014/main" id="{CF6A6E3A-6FD9-F359-91A0-F02B5AA54BF2}"/>
              </a:ext>
            </a:extLst>
          </p:cNvPr>
          <p:cNvSpPr>
            <a:spLocks noGrp="1"/>
          </p:cNvSpPr>
          <p:nvPr>
            <p:ph idx="1"/>
          </p:nvPr>
        </p:nvSpPr>
        <p:spPr>
          <a:xfrm>
            <a:off x="532800" y="1692000"/>
            <a:ext cx="11124000" cy="4802400"/>
          </a:xfrm>
          <a:solidFill>
            <a:schemeClr val="tx2">
              <a:lumMod val="25000"/>
            </a:schemeClr>
          </a:solidFill>
        </p:spPr>
        <p:txBody>
          <a:bodyPr>
            <a:normAutofit/>
          </a:bodyPr>
          <a:lstStyle/>
          <a:p>
            <a:pPr marL="0" indent="0">
              <a:buNone/>
            </a:pPr>
            <a:endParaRPr lang="en-CA" sz="400" b="0" dirty="0">
              <a:solidFill>
                <a:srgbClr val="4EC9B0"/>
              </a:solidFill>
              <a:effectLst/>
              <a:latin typeface="Menlo" panose="020B0609030804020204" pitchFamily="49" charset="0"/>
            </a:endParaRPr>
          </a:p>
          <a:p>
            <a:pPr marL="0" indent="0">
              <a:buNone/>
            </a:pPr>
            <a:r>
              <a:rPr lang="en-CA" sz="2400" b="0" dirty="0" err="1">
                <a:solidFill>
                  <a:srgbClr val="4EC9B0"/>
                </a:solidFill>
                <a:effectLst/>
                <a:latin typeface="Menlo" panose="020B0609030804020204" pitchFamily="49" charset="0"/>
              </a:rPr>
              <a:t>plt</a:t>
            </a:r>
            <a:r>
              <a:rPr lang="en-CA" sz="2400" b="0" dirty="0" err="1">
                <a:solidFill>
                  <a:srgbClr val="FFFFFF"/>
                </a:solidFill>
                <a:effectLst/>
                <a:latin typeface="Menlo" panose="020B0609030804020204" pitchFamily="49" charset="0"/>
              </a:rPr>
              <a:t>.</a:t>
            </a:r>
            <a:r>
              <a:rPr lang="en-CA" sz="2400" b="0" dirty="0" err="1">
                <a:solidFill>
                  <a:srgbClr val="DCDCAA"/>
                </a:solidFill>
                <a:effectLst/>
                <a:latin typeface="Menlo" panose="020B0609030804020204" pitchFamily="49" charset="0"/>
              </a:rPr>
              <a:t>plot</a:t>
            </a:r>
            <a:r>
              <a:rPr lang="en-CA" sz="2400" b="0" dirty="0">
                <a:solidFill>
                  <a:srgbClr val="FFFFFF"/>
                </a:solidFill>
                <a:effectLst/>
                <a:latin typeface="Menlo" panose="020B0609030804020204" pitchFamily="49" charset="0"/>
              </a:rPr>
              <a:t>(</a:t>
            </a:r>
            <a:r>
              <a:rPr lang="en-CA" sz="2400" b="0" dirty="0">
                <a:solidFill>
                  <a:srgbClr val="4EC9B0"/>
                </a:solidFill>
                <a:effectLst/>
                <a:latin typeface="Menlo" panose="020B0609030804020204" pitchFamily="49" charset="0"/>
              </a:rPr>
              <a:t>range</a:t>
            </a:r>
            <a:r>
              <a:rPr lang="en-CA" sz="2400" b="0" dirty="0">
                <a:solidFill>
                  <a:srgbClr val="FFFFFF"/>
                </a:solidFill>
                <a:effectLst/>
                <a:latin typeface="Menlo" panose="020B0609030804020204" pitchFamily="49" charset="0"/>
              </a:rPr>
              <a:t>(</a:t>
            </a:r>
            <a:r>
              <a:rPr lang="en-CA" sz="2400" b="0" dirty="0">
                <a:solidFill>
                  <a:srgbClr val="B5CEA8"/>
                </a:solidFill>
                <a:effectLst/>
                <a:latin typeface="Menlo" panose="020B0609030804020204" pitchFamily="49" charset="0"/>
              </a:rPr>
              <a:t>1</a:t>
            </a:r>
            <a:r>
              <a:rPr lang="en-CA" sz="2400" b="0" dirty="0">
                <a:solidFill>
                  <a:srgbClr val="FFFFFF"/>
                </a:solidFill>
                <a:effectLst/>
                <a:latin typeface="Menlo" panose="020B0609030804020204" pitchFamily="49" charset="0"/>
              </a:rPr>
              <a:t>, </a:t>
            </a:r>
            <a:r>
              <a:rPr lang="en-CA" sz="2400" b="0" dirty="0">
                <a:solidFill>
                  <a:srgbClr val="B5CEA8"/>
                </a:solidFill>
                <a:effectLst/>
                <a:latin typeface="Menlo" panose="020B0609030804020204" pitchFamily="49" charset="0"/>
              </a:rPr>
              <a:t>11</a:t>
            </a:r>
            <a:r>
              <a:rPr lang="en-CA" sz="2400" b="0" dirty="0">
                <a:solidFill>
                  <a:srgbClr val="FFFFFF"/>
                </a:solidFill>
                <a:effectLst/>
                <a:latin typeface="Menlo" panose="020B0609030804020204" pitchFamily="49" charset="0"/>
              </a:rPr>
              <a:t>), </a:t>
            </a:r>
            <a:r>
              <a:rPr lang="en-CA" sz="2400" b="0" dirty="0" err="1">
                <a:solidFill>
                  <a:srgbClr val="9CDCFE"/>
                </a:solidFill>
                <a:effectLst/>
                <a:latin typeface="Menlo" panose="020B0609030804020204" pitchFamily="49" charset="0"/>
              </a:rPr>
              <a:t>total_wssd</a:t>
            </a:r>
            <a:r>
              <a:rPr lang="en-CA" sz="2400" b="0" dirty="0">
                <a:solidFill>
                  <a:srgbClr val="FFFFFF"/>
                </a:solidFill>
                <a:effectLst/>
                <a:latin typeface="Menlo" panose="020B0609030804020204" pitchFamily="49" charset="0"/>
              </a:rPr>
              <a:t>) </a:t>
            </a:r>
            <a:r>
              <a:rPr lang="en-CA" sz="2400" b="0" dirty="0">
                <a:solidFill>
                  <a:srgbClr val="7CA668"/>
                </a:solidFill>
                <a:effectLst/>
                <a:latin typeface="Menlo" panose="020B0609030804020204" pitchFamily="49" charset="0"/>
              </a:rPr>
              <a:t># k vs WSSD</a:t>
            </a:r>
            <a:endParaRPr lang="en-CA" sz="2400" b="0" dirty="0">
              <a:solidFill>
                <a:srgbClr val="FFFFFF"/>
              </a:solidFill>
              <a:effectLst/>
              <a:latin typeface="Menlo" panose="020B0609030804020204" pitchFamily="49" charset="0"/>
            </a:endParaRPr>
          </a:p>
          <a:p>
            <a:pPr marL="0" indent="0">
              <a:buNone/>
            </a:pPr>
            <a:endParaRPr lang="en-CA" sz="2400" b="0" dirty="0">
              <a:solidFill>
                <a:srgbClr val="7CA668"/>
              </a:solidFill>
              <a:effectLst/>
              <a:latin typeface="Menlo" panose="020B0609030804020204" pitchFamily="49" charset="0"/>
            </a:endParaRPr>
          </a:p>
        </p:txBody>
      </p:sp>
      <p:sp>
        <p:nvSpPr>
          <p:cNvPr id="2" name="Title 1">
            <a:extLst>
              <a:ext uri="{FF2B5EF4-FFF2-40B4-BE49-F238E27FC236}">
                <a16:creationId xmlns:a16="http://schemas.microsoft.com/office/drawing/2014/main" id="{42586F78-5ECA-1196-43B5-9914B25C643F}"/>
              </a:ext>
            </a:extLst>
          </p:cNvPr>
          <p:cNvSpPr>
            <a:spLocks noGrp="1"/>
          </p:cNvSpPr>
          <p:nvPr>
            <p:ph type="title"/>
          </p:nvPr>
        </p:nvSpPr>
        <p:spPr>
          <a:xfrm>
            <a:off x="532800" y="365125"/>
            <a:ext cx="11124000" cy="1325563"/>
          </a:xfrm>
        </p:spPr>
        <p:txBody>
          <a:bodyPr/>
          <a:lstStyle/>
          <a:p>
            <a:r>
              <a:rPr lang="en-US" dirty="0">
                <a:solidFill>
                  <a:schemeClr val="bg1"/>
                </a:solidFill>
                <a:latin typeface="Courier" pitchFamily="2" charset="0"/>
              </a:rPr>
              <a:t>Elbow plot</a:t>
            </a:r>
          </a:p>
        </p:txBody>
      </p:sp>
      <p:pic>
        <p:nvPicPr>
          <p:cNvPr id="7" name="Picture 6" descr="A blue line graph with numbers&#10;&#10;Description automatically generated">
            <a:extLst>
              <a:ext uri="{FF2B5EF4-FFF2-40B4-BE49-F238E27FC236}">
                <a16:creationId xmlns:a16="http://schemas.microsoft.com/office/drawing/2014/main" id="{2F929D63-C628-3027-C851-FCB25004283B}"/>
              </a:ext>
            </a:extLst>
          </p:cNvPr>
          <p:cNvPicPr>
            <a:picLocks noChangeAspect="1"/>
          </p:cNvPicPr>
          <p:nvPr/>
        </p:nvPicPr>
        <p:blipFill>
          <a:blip r:embed="rId3"/>
          <a:srcRect l="1488" t="1598"/>
          <a:stretch/>
        </p:blipFill>
        <p:spPr>
          <a:xfrm>
            <a:off x="3682373" y="2378240"/>
            <a:ext cx="4827254" cy="3573068"/>
          </a:xfrm>
          <a:prstGeom prst="rect">
            <a:avLst/>
          </a:prstGeom>
        </p:spPr>
      </p:pic>
      <p:sp>
        <p:nvSpPr>
          <p:cNvPr id="9" name="TextBox 8">
            <a:extLst>
              <a:ext uri="{FF2B5EF4-FFF2-40B4-BE49-F238E27FC236}">
                <a16:creationId xmlns:a16="http://schemas.microsoft.com/office/drawing/2014/main" id="{6F771C9A-D0D4-F18D-727B-6B5945D01DD4}"/>
              </a:ext>
            </a:extLst>
          </p:cNvPr>
          <p:cNvSpPr txBox="1"/>
          <p:nvPr/>
        </p:nvSpPr>
        <p:spPr>
          <a:xfrm>
            <a:off x="3682373" y="6028493"/>
            <a:ext cx="4827254" cy="461665"/>
          </a:xfrm>
          <a:prstGeom prst="rect">
            <a:avLst/>
          </a:prstGeom>
          <a:noFill/>
        </p:spPr>
        <p:txBody>
          <a:bodyPr wrap="square" rtlCol="0">
            <a:spAutoFit/>
          </a:bodyPr>
          <a:lstStyle/>
          <a:p>
            <a:pPr algn="ctr"/>
            <a:r>
              <a:rPr lang="en-US" sz="2400" dirty="0">
                <a:latin typeface="Menlo" panose="020B0609030804020204" pitchFamily="49" charset="0"/>
                <a:ea typeface="Menlo" panose="020B0609030804020204" pitchFamily="49" charset="0"/>
                <a:cs typeface="Menlo" panose="020B0609030804020204" pitchFamily="49" charset="0"/>
              </a:rPr>
              <a:t>Number of clusters (k)</a:t>
            </a:r>
          </a:p>
        </p:txBody>
      </p:sp>
      <p:sp>
        <p:nvSpPr>
          <p:cNvPr id="10" name="TextBox 9">
            <a:extLst>
              <a:ext uri="{FF2B5EF4-FFF2-40B4-BE49-F238E27FC236}">
                <a16:creationId xmlns:a16="http://schemas.microsoft.com/office/drawing/2014/main" id="{F83A6B76-CF80-69ED-CDCF-5E47D84E123F}"/>
              </a:ext>
            </a:extLst>
          </p:cNvPr>
          <p:cNvSpPr txBox="1"/>
          <p:nvPr/>
        </p:nvSpPr>
        <p:spPr>
          <a:xfrm rot="16200000">
            <a:off x="1516299" y="3998108"/>
            <a:ext cx="3573068" cy="461665"/>
          </a:xfrm>
          <a:prstGeom prst="rect">
            <a:avLst/>
          </a:prstGeom>
          <a:noFill/>
        </p:spPr>
        <p:txBody>
          <a:bodyPr wrap="square" rtlCol="0">
            <a:spAutoFit/>
          </a:bodyPr>
          <a:lstStyle/>
          <a:p>
            <a:pPr algn="ctr"/>
            <a:r>
              <a:rPr lang="en-US" sz="2400" dirty="0">
                <a:latin typeface="Menlo" panose="020B0609030804020204" pitchFamily="49" charset="0"/>
                <a:ea typeface="Menlo" panose="020B0609030804020204" pitchFamily="49" charset="0"/>
                <a:cs typeface="Menlo" panose="020B0609030804020204" pitchFamily="49" charset="0"/>
              </a:rPr>
              <a:t>Total WSSD</a:t>
            </a:r>
          </a:p>
        </p:txBody>
      </p:sp>
      <p:sp>
        <p:nvSpPr>
          <p:cNvPr id="11" name="5-Point Star 10">
            <a:extLst>
              <a:ext uri="{FF2B5EF4-FFF2-40B4-BE49-F238E27FC236}">
                <a16:creationId xmlns:a16="http://schemas.microsoft.com/office/drawing/2014/main" id="{4E938934-02E9-3FE2-C5C5-2F82BB892006}"/>
              </a:ext>
            </a:extLst>
          </p:cNvPr>
          <p:cNvSpPr/>
          <p:nvPr/>
        </p:nvSpPr>
        <p:spPr>
          <a:xfrm>
            <a:off x="5005021" y="4837722"/>
            <a:ext cx="325071" cy="328277"/>
          </a:xfrm>
          <a:prstGeom prst="star5">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9412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a:extLst>
            <a:ext uri="{FF2B5EF4-FFF2-40B4-BE49-F238E27FC236}">
              <a16:creationId xmlns:a16="http://schemas.microsoft.com/office/drawing/2014/main" id="{B2622723-C043-71F2-C8EA-7C355CDA8B88}"/>
            </a:ext>
          </a:extLst>
        </p:cNvPr>
        <p:cNvGrpSpPr/>
        <p:nvPr/>
      </p:nvGrpSpPr>
      <p:grpSpPr>
        <a:xfrm>
          <a:off x="0" y="0"/>
          <a:ext cx="0" cy="0"/>
          <a:chOff x="0" y="0"/>
          <a:chExt cx="0" cy="0"/>
        </a:xfrm>
      </p:grpSpPr>
      <p:sp>
        <p:nvSpPr>
          <p:cNvPr id="242" name="AutoShape 65">
            <a:extLst>
              <a:ext uri="{FF2B5EF4-FFF2-40B4-BE49-F238E27FC236}">
                <a16:creationId xmlns:a16="http://schemas.microsoft.com/office/drawing/2014/main" id="{1DBF3B5D-1E1A-A704-71B2-9F7704AEA149}"/>
              </a:ext>
            </a:extLst>
          </p:cNvPr>
          <p:cNvSpPr/>
          <p:nvPr/>
        </p:nvSpPr>
        <p:spPr>
          <a:xfrm>
            <a:off x="5334484" y="4834106"/>
            <a:ext cx="749862" cy="821806"/>
          </a:xfrm>
          <a:prstGeom prst="line">
            <a:avLst/>
          </a:prstGeom>
          <a:ln w="38100" cap="flat">
            <a:solidFill>
              <a:srgbClr val="000000"/>
            </a:solidFill>
            <a:prstDash val="solid"/>
            <a:headEnd type="none" w="sm" len="sm"/>
            <a:tailEnd type="none" w="sm" len="sm"/>
          </a:ln>
        </p:spPr>
        <p:txBody>
          <a:bodyPr/>
          <a:lstStyle/>
          <a:p>
            <a:endParaRPr lang="en-US" sz="2400"/>
          </a:p>
        </p:txBody>
      </p:sp>
      <p:sp>
        <p:nvSpPr>
          <p:cNvPr id="231" name="AutoShape 73">
            <a:extLst>
              <a:ext uri="{FF2B5EF4-FFF2-40B4-BE49-F238E27FC236}">
                <a16:creationId xmlns:a16="http://schemas.microsoft.com/office/drawing/2014/main" id="{71B0ADB7-4524-D494-7007-4FBD0C83C050}"/>
              </a:ext>
            </a:extLst>
          </p:cNvPr>
          <p:cNvSpPr/>
          <p:nvPr/>
        </p:nvSpPr>
        <p:spPr>
          <a:xfrm flipH="1">
            <a:off x="1220489" y="3217395"/>
            <a:ext cx="188302" cy="1561129"/>
          </a:xfrm>
          <a:prstGeom prst="line">
            <a:avLst/>
          </a:prstGeom>
          <a:ln w="38100" cap="flat">
            <a:solidFill>
              <a:srgbClr val="000000"/>
            </a:solidFill>
            <a:prstDash val="solid"/>
            <a:headEnd type="none" w="sm" len="sm"/>
            <a:tailEnd type="none" w="sm" len="sm"/>
          </a:ln>
        </p:spPr>
        <p:txBody>
          <a:bodyPr/>
          <a:lstStyle/>
          <a:p>
            <a:endParaRPr lang="en-US" sz="2400"/>
          </a:p>
        </p:txBody>
      </p:sp>
      <p:sp>
        <p:nvSpPr>
          <p:cNvPr id="193" name="AutoShape 2">
            <a:extLst>
              <a:ext uri="{FF2B5EF4-FFF2-40B4-BE49-F238E27FC236}">
                <a16:creationId xmlns:a16="http://schemas.microsoft.com/office/drawing/2014/main" id="{1B3D6964-4DCC-6A47-5ECF-F0715693648E}"/>
              </a:ext>
            </a:extLst>
          </p:cNvPr>
          <p:cNvSpPr/>
          <p:nvPr/>
        </p:nvSpPr>
        <p:spPr>
          <a:xfrm flipH="1">
            <a:off x="6867613" y="2533652"/>
            <a:ext cx="4335448" cy="1214121"/>
          </a:xfrm>
          <a:prstGeom prst="line">
            <a:avLst/>
          </a:prstGeom>
          <a:ln w="38100" cap="flat">
            <a:solidFill>
              <a:srgbClr val="000000"/>
            </a:solidFill>
            <a:prstDash val="solid"/>
            <a:headEnd type="none" w="sm" len="sm"/>
            <a:tailEnd type="none" w="sm" len="sm"/>
          </a:ln>
        </p:spPr>
        <p:txBody>
          <a:bodyPr/>
          <a:lstStyle/>
          <a:p>
            <a:endParaRPr lang="en-US" sz="2400"/>
          </a:p>
        </p:txBody>
      </p:sp>
      <p:grpSp>
        <p:nvGrpSpPr>
          <p:cNvPr id="194" name="Group 3">
            <a:extLst>
              <a:ext uri="{FF2B5EF4-FFF2-40B4-BE49-F238E27FC236}">
                <a16:creationId xmlns:a16="http://schemas.microsoft.com/office/drawing/2014/main" id="{3AEFFAB1-9BB6-5E38-5AD2-FB564B85325C}"/>
              </a:ext>
            </a:extLst>
          </p:cNvPr>
          <p:cNvGrpSpPr/>
          <p:nvPr/>
        </p:nvGrpSpPr>
        <p:grpSpPr>
          <a:xfrm>
            <a:off x="7507328" y="2320634"/>
            <a:ext cx="1967465" cy="1728460"/>
            <a:chOff x="0" y="0"/>
            <a:chExt cx="506825" cy="363972"/>
          </a:xfrm>
        </p:grpSpPr>
        <p:sp>
          <p:nvSpPr>
            <p:cNvPr id="195" name="Freeform 4">
              <a:extLst>
                <a:ext uri="{FF2B5EF4-FFF2-40B4-BE49-F238E27FC236}">
                  <a16:creationId xmlns:a16="http://schemas.microsoft.com/office/drawing/2014/main" id="{B461E936-4EC8-1433-8AEF-9ED09703191E}"/>
                </a:ext>
              </a:extLst>
            </p:cNvPr>
            <p:cNvSpPr/>
            <p:nvPr/>
          </p:nvSpPr>
          <p:spPr>
            <a:xfrm>
              <a:off x="0" y="0"/>
              <a:ext cx="506825" cy="363972"/>
            </a:xfrm>
            <a:custGeom>
              <a:avLst/>
              <a:gdLst/>
              <a:ahLst/>
              <a:cxnLst/>
              <a:rect l="l" t="t" r="r" b="b"/>
              <a:pathLst>
                <a:path w="506825" h="363972">
                  <a:moveTo>
                    <a:pt x="253413" y="0"/>
                  </a:moveTo>
                  <a:cubicBezTo>
                    <a:pt x="113457" y="0"/>
                    <a:pt x="0" y="81478"/>
                    <a:pt x="0" y="181986"/>
                  </a:cubicBezTo>
                  <a:cubicBezTo>
                    <a:pt x="0" y="282494"/>
                    <a:pt x="113457" y="363972"/>
                    <a:pt x="253413" y="363972"/>
                  </a:cubicBezTo>
                  <a:cubicBezTo>
                    <a:pt x="393369" y="363972"/>
                    <a:pt x="506825" y="282494"/>
                    <a:pt x="506825" y="181986"/>
                  </a:cubicBezTo>
                  <a:cubicBezTo>
                    <a:pt x="506825" y="81478"/>
                    <a:pt x="393369" y="0"/>
                    <a:pt x="253413" y="0"/>
                  </a:cubicBezTo>
                  <a:close/>
                </a:path>
              </a:pathLst>
            </a:custGeom>
            <a:solidFill>
              <a:srgbClr val="E7E7E7"/>
            </a:solidFill>
          </p:spPr>
          <p:txBody>
            <a:bodyPr/>
            <a:lstStyle/>
            <a:p>
              <a:endParaRPr lang="en-US" sz="2400"/>
            </a:p>
          </p:txBody>
        </p:sp>
        <p:sp>
          <p:nvSpPr>
            <p:cNvPr id="196" name="TextBox 5">
              <a:extLst>
                <a:ext uri="{FF2B5EF4-FFF2-40B4-BE49-F238E27FC236}">
                  <a16:creationId xmlns:a16="http://schemas.microsoft.com/office/drawing/2014/main" id="{68250585-0DB8-BAEB-C59C-B1F8670784DA}"/>
                </a:ext>
              </a:extLst>
            </p:cNvPr>
            <p:cNvSpPr txBox="1"/>
            <p:nvPr/>
          </p:nvSpPr>
          <p:spPr>
            <a:xfrm>
              <a:off x="47515" y="15072"/>
              <a:ext cx="411795" cy="314778"/>
            </a:xfrm>
            <a:prstGeom prst="rect">
              <a:avLst/>
            </a:prstGeom>
          </p:spPr>
          <p:txBody>
            <a:bodyPr lIns="50800" tIns="50800" rIns="50800" bIns="50800" rtlCol="0" anchor="ctr"/>
            <a:lstStyle/>
            <a:p>
              <a:pPr algn="ctr">
                <a:spcBef>
                  <a:spcPct val="0"/>
                </a:spcBef>
              </a:pPr>
              <a:r>
                <a:rPr lang="en-US" sz="2400">
                  <a:solidFill>
                    <a:srgbClr val="000000"/>
                  </a:solidFill>
                  <a:latin typeface="Canva Sans"/>
                  <a:ea typeface="Canva Sans"/>
                  <a:cs typeface="Canva Sans"/>
                  <a:sym typeface="Canva Sans"/>
                </a:rPr>
                <a:t>use information about</a:t>
              </a:r>
            </a:p>
          </p:txBody>
        </p:sp>
      </p:grpSp>
      <p:sp>
        <p:nvSpPr>
          <p:cNvPr id="200" name="AutoShape 69">
            <a:extLst>
              <a:ext uri="{FF2B5EF4-FFF2-40B4-BE49-F238E27FC236}">
                <a16:creationId xmlns:a16="http://schemas.microsoft.com/office/drawing/2014/main" id="{B5C5A4AC-9F2A-CEF3-CE2C-ED0FBA9537DF}"/>
              </a:ext>
            </a:extLst>
          </p:cNvPr>
          <p:cNvSpPr/>
          <p:nvPr/>
        </p:nvSpPr>
        <p:spPr>
          <a:xfrm flipH="1" flipV="1">
            <a:off x="9151344" y="641193"/>
            <a:ext cx="1590095" cy="1610171"/>
          </a:xfrm>
          <a:prstGeom prst="line">
            <a:avLst/>
          </a:prstGeom>
          <a:ln w="38100" cap="flat">
            <a:solidFill>
              <a:srgbClr val="000000"/>
            </a:solidFill>
            <a:prstDash val="solid"/>
            <a:headEnd type="none" w="sm" len="sm"/>
            <a:tailEnd type="none" w="sm" len="sm"/>
          </a:ln>
        </p:spPr>
        <p:txBody>
          <a:bodyPr/>
          <a:lstStyle/>
          <a:p>
            <a:endParaRPr lang="en-US" sz="2400"/>
          </a:p>
        </p:txBody>
      </p:sp>
      <p:sp>
        <p:nvSpPr>
          <p:cNvPr id="204" name="AutoShape 82">
            <a:extLst>
              <a:ext uri="{FF2B5EF4-FFF2-40B4-BE49-F238E27FC236}">
                <a16:creationId xmlns:a16="http://schemas.microsoft.com/office/drawing/2014/main" id="{979ED3C7-DF99-B02F-8231-BEF95F48690D}"/>
              </a:ext>
            </a:extLst>
          </p:cNvPr>
          <p:cNvSpPr/>
          <p:nvPr/>
        </p:nvSpPr>
        <p:spPr>
          <a:xfrm flipH="1">
            <a:off x="8221058" y="680428"/>
            <a:ext cx="1427706" cy="536594"/>
          </a:xfrm>
          <a:prstGeom prst="line">
            <a:avLst/>
          </a:prstGeom>
          <a:ln w="38100" cap="flat">
            <a:solidFill>
              <a:srgbClr val="000000"/>
            </a:solidFill>
            <a:prstDash val="solid"/>
            <a:headEnd type="none" w="sm" len="sm"/>
            <a:tailEnd type="none" w="sm" len="sm"/>
          </a:ln>
        </p:spPr>
        <p:txBody>
          <a:bodyPr/>
          <a:lstStyle/>
          <a:p>
            <a:endParaRPr lang="en-US" sz="2400"/>
          </a:p>
        </p:txBody>
      </p:sp>
      <p:grpSp>
        <p:nvGrpSpPr>
          <p:cNvPr id="205" name="Group 83">
            <a:extLst>
              <a:ext uri="{FF2B5EF4-FFF2-40B4-BE49-F238E27FC236}">
                <a16:creationId xmlns:a16="http://schemas.microsoft.com/office/drawing/2014/main" id="{BCB4AFAD-865F-A946-70A8-D21AE8860ABD}"/>
              </a:ext>
            </a:extLst>
          </p:cNvPr>
          <p:cNvGrpSpPr/>
          <p:nvPr/>
        </p:nvGrpSpPr>
        <p:grpSpPr>
          <a:xfrm>
            <a:off x="5985970" y="452123"/>
            <a:ext cx="2235088" cy="1978579"/>
            <a:chOff x="0" y="0"/>
            <a:chExt cx="639079" cy="295003"/>
          </a:xfrm>
        </p:grpSpPr>
        <p:sp>
          <p:nvSpPr>
            <p:cNvPr id="206" name="Freeform 84">
              <a:extLst>
                <a:ext uri="{FF2B5EF4-FFF2-40B4-BE49-F238E27FC236}">
                  <a16:creationId xmlns:a16="http://schemas.microsoft.com/office/drawing/2014/main" id="{5D43306F-94EE-5C53-0559-07FB3690AAFA}"/>
                </a:ext>
              </a:extLst>
            </p:cNvPr>
            <p:cNvSpPr/>
            <p:nvPr/>
          </p:nvSpPr>
          <p:spPr>
            <a:xfrm>
              <a:off x="0" y="0"/>
              <a:ext cx="639079" cy="295003"/>
            </a:xfrm>
            <a:custGeom>
              <a:avLst/>
              <a:gdLst/>
              <a:ahLst/>
              <a:cxnLst/>
              <a:rect l="l" t="t" r="r" b="b"/>
              <a:pathLst>
                <a:path w="639079" h="295003">
                  <a:moveTo>
                    <a:pt x="319539" y="0"/>
                  </a:moveTo>
                  <a:cubicBezTo>
                    <a:pt x="143063" y="0"/>
                    <a:pt x="0" y="66039"/>
                    <a:pt x="0" y="147502"/>
                  </a:cubicBezTo>
                  <a:cubicBezTo>
                    <a:pt x="0" y="228965"/>
                    <a:pt x="143063" y="295003"/>
                    <a:pt x="319539" y="295003"/>
                  </a:cubicBezTo>
                  <a:cubicBezTo>
                    <a:pt x="496016" y="295003"/>
                    <a:pt x="639079" y="228965"/>
                    <a:pt x="639079" y="147502"/>
                  </a:cubicBezTo>
                  <a:cubicBezTo>
                    <a:pt x="639079" y="66039"/>
                    <a:pt x="496016" y="0"/>
                    <a:pt x="319539" y="0"/>
                  </a:cubicBezTo>
                  <a:close/>
                </a:path>
              </a:pathLst>
            </a:custGeom>
            <a:solidFill>
              <a:schemeClr val="accent4">
                <a:lumMod val="75000"/>
              </a:schemeClr>
            </a:solidFill>
          </p:spPr>
          <p:txBody>
            <a:bodyPr/>
            <a:lstStyle/>
            <a:p>
              <a:endParaRPr lang="en-US" sz="2400" dirty="0"/>
            </a:p>
          </p:txBody>
        </p:sp>
        <p:sp>
          <p:nvSpPr>
            <p:cNvPr id="207" name="TextBox 85">
              <a:extLst>
                <a:ext uri="{FF2B5EF4-FFF2-40B4-BE49-F238E27FC236}">
                  <a16:creationId xmlns:a16="http://schemas.microsoft.com/office/drawing/2014/main" id="{3D42DEB3-B3C6-80CF-B7BC-3F9671632AF0}"/>
                </a:ext>
              </a:extLst>
            </p:cNvPr>
            <p:cNvSpPr txBox="1"/>
            <p:nvPr/>
          </p:nvSpPr>
          <p:spPr>
            <a:xfrm>
              <a:off x="59914" y="8607"/>
              <a:ext cx="519251" cy="258740"/>
            </a:xfrm>
            <a:prstGeom prst="rect">
              <a:avLst/>
            </a:prstGeom>
          </p:spPr>
          <p:txBody>
            <a:bodyPr lIns="50800" tIns="50800" rIns="50800" bIns="50800" rtlCol="0" anchor="ctr"/>
            <a:lstStyle/>
            <a:p>
              <a:pPr algn="ctr">
                <a:spcBef>
                  <a:spcPct val="0"/>
                </a:spcBef>
              </a:pPr>
              <a:r>
                <a:rPr lang="en-US" sz="2400">
                  <a:latin typeface="Canva Sans Bold"/>
                  <a:ea typeface="Canva Sans Bold"/>
                  <a:cs typeface="Canva Sans Bold"/>
                  <a:sym typeface="Canva Sans Bold"/>
                </a:rPr>
                <a:t>Unsupervised Learning</a:t>
              </a:r>
              <a:r>
                <a:rPr lang="en-US" sz="2400">
                  <a:latin typeface="Canva Sans"/>
                  <a:ea typeface="Canva Sans"/>
                  <a:cs typeface="Canva Sans"/>
                  <a:sym typeface="Canva Sans"/>
                </a:rPr>
                <a:t> </a:t>
              </a:r>
            </a:p>
          </p:txBody>
        </p:sp>
      </p:grpSp>
      <p:grpSp>
        <p:nvGrpSpPr>
          <p:cNvPr id="201" name="Group 70">
            <a:extLst>
              <a:ext uri="{FF2B5EF4-FFF2-40B4-BE49-F238E27FC236}">
                <a16:creationId xmlns:a16="http://schemas.microsoft.com/office/drawing/2014/main" id="{C2F6E20C-9765-0297-BCAF-449978DFB80F}"/>
              </a:ext>
            </a:extLst>
          </p:cNvPr>
          <p:cNvGrpSpPr/>
          <p:nvPr/>
        </p:nvGrpSpPr>
        <p:grpSpPr>
          <a:xfrm>
            <a:off x="8916799" y="137583"/>
            <a:ext cx="1668465" cy="1521420"/>
            <a:chOff x="0" y="0"/>
            <a:chExt cx="440339" cy="265456"/>
          </a:xfrm>
        </p:grpSpPr>
        <p:sp>
          <p:nvSpPr>
            <p:cNvPr id="202" name="Freeform 71">
              <a:extLst>
                <a:ext uri="{FF2B5EF4-FFF2-40B4-BE49-F238E27FC236}">
                  <a16:creationId xmlns:a16="http://schemas.microsoft.com/office/drawing/2014/main" id="{8DE14146-996F-CE1F-F997-1168ADE3EB0F}"/>
                </a:ext>
              </a:extLst>
            </p:cNvPr>
            <p:cNvSpPr/>
            <p:nvPr/>
          </p:nvSpPr>
          <p:spPr>
            <a:xfrm>
              <a:off x="0" y="0"/>
              <a:ext cx="440339" cy="265456"/>
            </a:xfrm>
            <a:custGeom>
              <a:avLst/>
              <a:gdLst/>
              <a:ahLst/>
              <a:cxnLst/>
              <a:rect l="l" t="t" r="r" b="b"/>
              <a:pathLst>
                <a:path w="440339" h="265456">
                  <a:moveTo>
                    <a:pt x="220169" y="0"/>
                  </a:moveTo>
                  <a:cubicBezTo>
                    <a:pt x="98573" y="0"/>
                    <a:pt x="0" y="59424"/>
                    <a:pt x="0" y="132728"/>
                  </a:cubicBezTo>
                  <a:cubicBezTo>
                    <a:pt x="0" y="206031"/>
                    <a:pt x="98573" y="265456"/>
                    <a:pt x="220169" y="265456"/>
                  </a:cubicBezTo>
                  <a:cubicBezTo>
                    <a:pt x="341766" y="265456"/>
                    <a:pt x="440339" y="206031"/>
                    <a:pt x="440339" y="132728"/>
                  </a:cubicBezTo>
                  <a:cubicBezTo>
                    <a:pt x="440339" y="59424"/>
                    <a:pt x="341766" y="0"/>
                    <a:pt x="220169" y="0"/>
                  </a:cubicBezTo>
                  <a:close/>
                </a:path>
              </a:pathLst>
            </a:custGeom>
            <a:solidFill>
              <a:srgbClr val="E7E7E7"/>
            </a:solidFill>
          </p:spPr>
          <p:txBody>
            <a:bodyPr/>
            <a:lstStyle/>
            <a:p>
              <a:endParaRPr lang="en-US" sz="2400"/>
            </a:p>
          </p:txBody>
        </p:sp>
        <p:sp>
          <p:nvSpPr>
            <p:cNvPr id="203" name="TextBox 72">
              <a:extLst>
                <a:ext uri="{FF2B5EF4-FFF2-40B4-BE49-F238E27FC236}">
                  <a16:creationId xmlns:a16="http://schemas.microsoft.com/office/drawing/2014/main" id="{75E35AF7-B82F-AAD7-CC4E-BD876AF88DB8}"/>
                </a:ext>
              </a:extLst>
            </p:cNvPr>
            <p:cNvSpPr txBox="1"/>
            <p:nvPr/>
          </p:nvSpPr>
          <p:spPr>
            <a:xfrm>
              <a:off x="41282" y="5836"/>
              <a:ext cx="357775" cy="234733"/>
            </a:xfrm>
            <a:prstGeom prst="rect">
              <a:avLst/>
            </a:prstGeom>
          </p:spPr>
          <p:txBody>
            <a:bodyPr lIns="50800" tIns="50800" rIns="50800" bIns="50800" rtlCol="0" anchor="ctr"/>
            <a:lstStyle/>
            <a:p>
              <a:pPr algn="ctr">
                <a:spcBef>
                  <a:spcPct val="0"/>
                </a:spcBef>
              </a:pPr>
              <a:r>
                <a:rPr lang="en-US" sz="2400" dirty="0">
                  <a:solidFill>
                    <a:srgbClr val="000000"/>
                  </a:solidFill>
                  <a:latin typeface="Canva Sans"/>
                  <a:ea typeface="Canva Sans"/>
                  <a:cs typeface="Canva Sans"/>
                  <a:sym typeface="Canva Sans"/>
                </a:rPr>
                <a:t>no response variable (y)</a:t>
              </a:r>
            </a:p>
          </p:txBody>
        </p:sp>
      </p:grpSp>
      <p:sp>
        <p:nvSpPr>
          <p:cNvPr id="212" name="AutoShape 17">
            <a:extLst>
              <a:ext uri="{FF2B5EF4-FFF2-40B4-BE49-F238E27FC236}">
                <a16:creationId xmlns:a16="http://schemas.microsoft.com/office/drawing/2014/main" id="{EB150E9E-F135-C680-F875-A3F0592F76D8}"/>
              </a:ext>
            </a:extLst>
          </p:cNvPr>
          <p:cNvSpPr/>
          <p:nvPr/>
        </p:nvSpPr>
        <p:spPr>
          <a:xfrm>
            <a:off x="2356636" y="2270547"/>
            <a:ext cx="2963585" cy="1451319"/>
          </a:xfrm>
          <a:prstGeom prst="line">
            <a:avLst/>
          </a:prstGeom>
          <a:ln w="38100" cap="flat">
            <a:solidFill>
              <a:srgbClr val="000000"/>
            </a:solidFill>
            <a:prstDash val="solid"/>
            <a:headEnd type="none" w="sm" len="sm"/>
            <a:tailEnd type="none" w="sm" len="sm"/>
          </a:ln>
        </p:spPr>
        <p:txBody>
          <a:bodyPr/>
          <a:lstStyle/>
          <a:p>
            <a:endParaRPr lang="en-US" sz="2400"/>
          </a:p>
        </p:txBody>
      </p:sp>
      <p:sp>
        <p:nvSpPr>
          <p:cNvPr id="213" name="AutoShape 18">
            <a:extLst>
              <a:ext uri="{FF2B5EF4-FFF2-40B4-BE49-F238E27FC236}">
                <a16:creationId xmlns:a16="http://schemas.microsoft.com/office/drawing/2014/main" id="{87A2BB55-0947-EBBB-C65B-B4FDFD093CB5}"/>
              </a:ext>
            </a:extLst>
          </p:cNvPr>
          <p:cNvSpPr/>
          <p:nvPr/>
        </p:nvSpPr>
        <p:spPr>
          <a:xfrm flipH="1">
            <a:off x="1845619" y="1057743"/>
            <a:ext cx="1090307" cy="602613"/>
          </a:xfrm>
          <a:prstGeom prst="line">
            <a:avLst/>
          </a:prstGeom>
          <a:ln w="38100" cap="flat">
            <a:solidFill>
              <a:srgbClr val="000000"/>
            </a:solidFill>
            <a:prstDash val="solid"/>
            <a:headEnd type="none" w="sm" len="sm"/>
            <a:tailEnd type="none" w="sm" len="sm"/>
          </a:ln>
        </p:spPr>
        <p:txBody>
          <a:bodyPr/>
          <a:lstStyle/>
          <a:p>
            <a:endParaRPr lang="en-US" sz="2400"/>
          </a:p>
        </p:txBody>
      </p:sp>
      <p:grpSp>
        <p:nvGrpSpPr>
          <p:cNvPr id="214" name="Group 19">
            <a:extLst>
              <a:ext uri="{FF2B5EF4-FFF2-40B4-BE49-F238E27FC236}">
                <a16:creationId xmlns:a16="http://schemas.microsoft.com/office/drawing/2014/main" id="{B957E933-1082-8871-B159-A39CFCD64D73}"/>
              </a:ext>
            </a:extLst>
          </p:cNvPr>
          <p:cNvGrpSpPr/>
          <p:nvPr/>
        </p:nvGrpSpPr>
        <p:grpSpPr>
          <a:xfrm>
            <a:off x="2762640" y="43745"/>
            <a:ext cx="2414203" cy="2276890"/>
            <a:chOff x="0" y="0"/>
            <a:chExt cx="590628" cy="462489"/>
          </a:xfrm>
        </p:grpSpPr>
        <p:sp>
          <p:nvSpPr>
            <p:cNvPr id="215" name="Freeform 20">
              <a:extLst>
                <a:ext uri="{FF2B5EF4-FFF2-40B4-BE49-F238E27FC236}">
                  <a16:creationId xmlns:a16="http://schemas.microsoft.com/office/drawing/2014/main" id="{700194F1-04B4-9549-22BA-3C38CDA1DFEA}"/>
                </a:ext>
              </a:extLst>
            </p:cNvPr>
            <p:cNvSpPr/>
            <p:nvPr/>
          </p:nvSpPr>
          <p:spPr>
            <a:xfrm>
              <a:off x="0" y="0"/>
              <a:ext cx="590628" cy="462489"/>
            </a:xfrm>
            <a:custGeom>
              <a:avLst/>
              <a:gdLst/>
              <a:ahLst/>
              <a:cxnLst/>
              <a:rect l="l" t="t" r="r" b="b"/>
              <a:pathLst>
                <a:path w="590628" h="462489">
                  <a:moveTo>
                    <a:pt x="295314" y="0"/>
                  </a:moveTo>
                  <a:cubicBezTo>
                    <a:pt x="132217" y="0"/>
                    <a:pt x="0" y="103532"/>
                    <a:pt x="0" y="231245"/>
                  </a:cubicBezTo>
                  <a:cubicBezTo>
                    <a:pt x="0" y="358957"/>
                    <a:pt x="132217" y="462489"/>
                    <a:pt x="295314" y="462489"/>
                  </a:cubicBezTo>
                  <a:cubicBezTo>
                    <a:pt x="458411" y="462489"/>
                    <a:pt x="590628" y="358957"/>
                    <a:pt x="590628" y="231245"/>
                  </a:cubicBezTo>
                  <a:cubicBezTo>
                    <a:pt x="590628" y="103532"/>
                    <a:pt x="458411" y="0"/>
                    <a:pt x="295314" y="0"/>
                  </a:cubicBezTo>
                  <a:close/>
                </a:path>
              </a:pathLst>
            </a:custGeom>
            <a:solidFill>
              <a:srgbClr val="E7E7E7"/>
            </a:solidFill>
          </p:spPr>
          <p:txBody>
            <a:bodyPr/>
            <a:lstStyle/>
            <a:p>
              <a:endParaRPr lang="en-US" sz="2400"/>
            </a:p>
          </p:txBody>
        </p:sp>
        <p:sp>
          <p:nvSpPr>
            <p:cNvPr id="216" name="TextBox 21">
              <a:extLst>
                <a:ext uri="{FF2B5EF4-FFF2-40B4-BE49-F238E27FC236}">
                  <a16:creationId xmlns:a16="http://schemas.microsoft.com/office/drawing/2014/main" id="{2036A1F3-5DAC-4572-D501-B53FEE048D11}"/>
                </a:ext>
              </a:extLst>
            </p:cNvPr>
            <p:cNvSpPr txBox="1"/>
            <p:nvPr/>
          </p:nvSpPr>
          <p:spPr>
            <a:xfrm>
              <a:off x="55371" y="24308"/>
              <a:ext cx="479885" cy="394822"/>
            </a:xfrm>
            <a:prstGeom prst="rect">
              <a:avLst/>
            </a:prstGeom>
          </p:spPr>
          <p:txBody>
            <a:bodyPr lIns="50800" tIns="50800" rIns="50800" bIns="50800" rtlCol="0" anchor="ctr"/>
            <a:lstStyle/>
            <a:p>
              <a:pPr algn="ctr">
                <a:spcBef>
                  <a:spcPct val="0"/>
                </a:spcBef>
              </a:pPr>
              <a:r>
                <a:rPr lang="en-US" sz="2400" dirty="0">
                  <a:solidFill>
                    <a:srgbClr val="000000"/>
                  </a:solidFill>
                  <a:latin typeface="Canva Sans"/>
                  <a:ea typeface="Canva Sans"/>
                  <a:cs typeface="Canva Sans"/>
                  <a:sym typeface="Canva Sans"/>
                </a:rPr>
                <a:t>how tightly observations in a cluster are grouped</a:t>
              </a:r>
            </a:p>
          </p:txBody>
        </p:sp>
      </p:grpSp>
      <p:grpSp>
        <p:nvGrpSpPr>
          <p:cNvPr id="217" name="Group 22">
            <a:extLst>
              <a:ext uri="{FF2B5EF4-FFF2-40B4-BE49-F238E27FC236}">
                <a16:creationId xmlns:a16="http://schemas.microsoft.com/office/drawing/2014/main" id="{C1C46EBC-D0F6-29C4-A434-E42E2ABF26D2}"/>
              </a:ext>
            </a:extLst>
          </p:cNvPr>
          <p:cNvGrpSpPr/>
          <p:nvPr/>
        </p:nvGrpSpPr>
        <p:grpSpPr>
          <a:xfrm>
            <a:off x="115720" y="1125046"/>
            <a:ext cx="2410974" cy="2276891"/>
            <a:chOff x="0" y="0"/>
            <a:chExt cx="690061" cy="520067"/>
          </a:xfrm>
        </p:grpSpPr>
        <p:sp>
          <p:nvSpPr>
            <p:cNvPr id="218" name="Freeform 23">
              <a:extLst>
                <a:ext uri="{FF2B5EF4-FFF2-40B4-BE49-F238E27FC236}">
                  <a16:creationId xmlns:a16="http://schemas.microsoft.com/office/drawing/2014/main" id="{7AA56116-EC22-A273-9672-4C42BC084C0A}"/>
                </a:ext>
              </a:extLst>
            </p:cNvPr>
            <p:cNvSpPr/>
            <p:nvPr/>
          </p:nvSpPr>
          <p:spPr>
            <a:xfrm>
              <a:off x="0" y="0"/>
              <a:ext cx="690061" cy="520067"/>
            </a:xfrm>
            <a:custGeom>
              <a:avLst/>
              <a:gdLst/>
              <a:ahLst/>
              <a:cxnLst/>
              <a:rect l="l" t="t" r="r" b="b"/>
              <a:pathLst>
                <a:path w="690061" h="520067">
                  <a:moveTo>
                    <a:pt x="345031" y="0"/>
                  </a:moveTo>
                  <a:cubicBezTo>
                    <a:pt x="154475" y="0"/>
                    <a:pt x="0" y="116421"/>
                    <a:pt x="0" y="260033"/>
                  </a:cubicBezTo>
                  <a:cubicBezTo>
                    <a:pt x="0" y="403646"/>
                    <a:pt x="154475" y="520067"/>
                    <a:pt x="345031" y="520067"/>
                  </a:cubicBezTo>
                  <a:cubicBezTo>
                    <a:pt x="535586" y="520067"/>
                    <a:pt x="690061" y="403646"/>
                    <a:pt x="690061" y="260033"/>
                  </a:cubicBezTo>
                  <a:cubicBezTo>
                    <a:pt x="690061" y="116421"/>
                    <a:pt x="535586" y="0"/>
                    <a:pt x="345031" y="0"/>
                  </a:cubicBezTo>
                  <a:close/>
                </a:path>
              </a:pathLst>
            </a:custGeom>
            <a:solidFill>
              <a:schemeClr val="accent4">
                <a:lumMod val="20000"/>
                <a:lumOff val="80000"/>
              </a:schemeClr>
            </a:solidFill>
          </p:spPr>
          <p:txBody>
            <a:bodyPr/>
            <a:lstStyle/>
            <a:p>
              <a:endParaRPr lang="en-US" sz="2400" dirty="0"/>
            </a:p>
          </p:txBody>
        </p:sp>
        <p:sp>
          <p:nvSpPr>
            <p:cNvPr id="219" name="TextBox 24">
              <a:extLst>
                <a:ext uri="{FF2B5EF4-FFF2-40B4-BE49-F238E27FC236}">
                  <a16:creationId xmlns:a16="http://schemas.microsoft.com/office/drawing/2014/main" id="{902C2276-FA3D-A6B6-3534-CDC2266E0140}"/>
                </a:ext>
              </a:extLst>
            </p:cNvPr>
            <p:cNvSpPr txBox="1"/>
            <p:nvPr/>
          </p:nvSpPr>
          <p:spPr>
            <a:xfrm>
              <a:off x="37027" y="50677"/>
              <a:ext cx="610999" cy="441604"/>
            </a:xfrm>
            <a:prstGeom prst="rect">
              <a:avLst/>
            </a:prstGeom>
          </p:spPr>
          <p:txBody>
            <a:bodyPr lIns="50800" tIns="50800" rIns="50800" bIns="50800" rtlCol="0" anchor="ctr"/>
            <a:lstStyle/>
            <a:p>
              <a:pPr algn="ctr">
                <a:spcBef>
                  <a:spcPct val="0"/>
                </a:spcBef>
              </a:pPr>
              <a:r>
                <a:rPr lang="en-US" sz="2400" dirty="0">
                  <a:solidFill>
                    <a:srgbClr val="000000"/>
                  </a:solidFill>
                  <a:latin typeface="Canva Sans"/>
                  <a:ea typeface="Canva Sans"/>
                  <a:cs typeface="Canva Sans"/>
                  <a:sym typeface="Canva Sans"/>
                </a:rPr>
                <a:t>Within-cluster sum of squared-distance (WSSD)</a:t>
              </a:r>
            </a:p>
          </p:txBody>
        </p:sp>
      </p:grpSp>
      <p:grpSp>
        <p:nvGrpSpPr>
          <p:cNvPr id="220" name="Group 25">
            <a:extLst>
              <a:ext uri="{FF2B5EF4-FFF2-40B4-BE49-F238E27FC236}">
                <a16:creationId xmlns:a16="http://schemas.microsoft.com/office/drawing/2014/main" id="{A2216EA8-B982-7D72-F9B3-648BB028EC35}"/>
              </a:ext>
            </a:extLst>
          </p:cNvPr>
          <p:cNvGrpSpPr/>
          <p:nvPr/>
        </p:nvGrpSpPr>
        <p:grpSpPr>
          <a:xfrm>
            <a:off x="2956183" y="2440461"/>
            <a:ext cx="1820807" cy="1688822"/>
            <a:chOff x="0" y="0"/>
            <a:chExt cx="618217" cy="219217"/>
          </a:xfrm>
        </p:grpSpPr>
        <p:sp>
          <p:nvSpPr>
            <p:cNvPr id="221" name="Freeform 26">
              <a:extLst>
                <a:ext uri="{FF2B5EF4-FFF2-40B4-BE49-F238E27FC236}">
                  <a16:creationId xmlns:a16="http://schemas.microsoft.com/office/drawing/2014/main" id="{16D67C64-29F9-EB84-AC63-E4D9591B3FAA}"/>
                </a:ext>
              </a:extLst>
            </p:cNvPr>
            <p:cNvSpPr/>
            <p:nvPr/>
          </p:nvSpPr>
          <p:spPr>
            <a:xfrm>
              <a:off x="0" y="0"/>
              <a:ext cx="618217" cy="219217"/>
            </a:xfrm>
            <a:custGeom>
              <a:avLst/>
              <a:gdLst/>
              <a:ahLst/>
              <a:cxnLst/>
              <a:rect l="l" t="t" r="r" b="b"/>
              <a:pathLst>
                <a:path w="618217" h="219217">
                  <a:moveTo>
                    <a:pt x="309109" y="0"/>
                  </a:moveTo>
                  <a:cubicBezTo>
                    <a:pt x="138393" y="0"/>
                    <a:pt x="0" y="49073"/>
                    <a:pt x="0" y="109609"/>
                  </a:cubicBezTo>
                  <a:cubicBezTo>
                    <a:pt x="0" y="170144"/>
                    <a:pt x="138393" y="219217"/>
                    <a:pt x="309109" y="219217"/>
                  </a:cubicBezTo>
                  <a:cubicBezTo>
                    <a:pt x="479824" y="219217"/>
                    <a:pt x="618217" y="170144"/>
                    <a:pt x="618217" y="109609"/>
                  </a:cubicBezTo>
                  <a:cubicBezTo>
                    <a:pt x="618217" y="49073"/>
                    <a:pt x="479824" y="0"/>
                    <a:pt x="309109" y="0"/>
                  </a:cubicBezTo>
                  <a:close/>
                </a:path>
              </a:pathLst>
            </a:custGeom>
            <a:solidFill>
              <a:schemeClr val="accent4">
                <a:lumMod val="75000"/>
              </a:schemeClr>
            </a:solidFill>
          </p:spPr>
          <p:txBody>
            <a:bodyPr/>
            <a:lstStyle/>
            <a:p>
              <a:endParaRPr lang="en-US" sz="2400" dirty="0"/>
            </a:p>
          </p:txBody>
        </p:sp>
        <p:sp>
          <p:nvSpPr>
            <p:cNvPr id="222" name="TextBox 27">
              <a:extLst>
                <a:ext uri="{FF2B5EF4-FFF2-40B4-BE49-F238E27FC236}">
                  <a16:creationId xmlns:a16="http://schemas.microsoft.com/office/drawing/2014/main" id="{6732C5F1-34D9-39B0-AF71-AC36D15521CC}"/>
                </a:ext>
              </a:extLst>
            </p:cNvPr>
            <p:cNvSpPr txBox="1"/>
            <p:nvPr/>
          </p:nvSpPr>
          <p:spPr>
            <a:xfrm>
              <a:off x="57958" y="1502"/>
              <a:ext cx="502301" cy="197164"/>
            </a:xfrm>
            <a:prstGeom prst="rect">
              <a:avLst/>
            </a:prstGeom>
          </p:spPr>
          <p:txBody>
            <a:bodyPr lIns="50800" tIns="50800" rIns="50800" bIns="50800" rtlCol="0" anchor="ctr"/>
            <a:lstStyle/>
            <a:p>
              <a:pPr algn="ctr">
                <a:lnSpc>
                  <a:spcPts val="1260"/>
                </a:lnSpc>
                <a:spcBef>
                  <a:spcPct val="0"/>
                </a:spcBef>
              </a:pPr>
              <a:endParaRPr lang="en-US" sz="2400" dirty="0">
                <a:latin typeface="Canva Sans"/>
                <a:ea typeface="Canva Sans"/>
                <a:cs typeface="Canva Sans"/>
                <a:sym typeface="Canva Sans"/>
              </a:endParaRPr>
            </a:p>
            <a:p>
              <a:pPr algn="ctr">
                <a:lnSpc>
                  <a:spcPts val="1260"/>
                </a:lnSpc>
                <a:spcBef>
                  <a:spcPct val="0"/>
                </a:spcBef>
              </a:pPr>
              <a:r>
                <a:rPr lang="en-US" sz="2400" dirty="0">
                  <a:latin typeface="Canva Sans"/>
                  <a:ea typeface="Canva Sans"/>
                  <a:cs typeface="Canva Sans"/>
                  <a:sym typeface="Canva Sans"/>
                </a:rPr>
                <a:t>evaluation</a:t>
              </a:r>
            </a:p>
          </p:txBody>
        </p:sp>
      </p:grpSp>
      <p:sp>
        <p:nvSpPr>
          <p:cNvPr id="232" name="AutoShape 74">
            <a:extLst>
              <a:ext uri="{FF2B5EF4-FFF2-40B4-BE49-F238E27FC236}">
                <a16:creationId xmlns:a16="http://schemas.microsoft.com/office/drawing/2014/main" id="{8F1D03FD-72DF-2434-DF61-DB54AB3C0E65}"/>
              </a:ext>
            </a:extLst>
          </p:cNvPr>
          <p:cNvSpPr/>
          <p:nvPr/>
        </p:nvSpPr>
        <p:spPr>
          <a:xfrm>
            <a:off x="1226344" y="4354969"/>
            <a:ext cx="1482565" cy="1721704"/>
          </a:xfrm>
          <a:prstGeom prst="line">
            <a:avLst/>
          </a:prstGeom>
          <a:ln w="38100" cap="flat">
            <a:solidFill>
              <a:srgbClr val="000000"/>
            </a:solidFill>
            <a:prstDash val="solid"/>
            <a:headEnd type="none" w="sm" len="sm"/>
            <a:tailEnd type="none" w="sm" len="sm"/>
          </a:ln>
        </p:spPr>
        <p:txBody>
          <a:bodyPr/>
          <a:lstStyle/>
          <a:p>
            <a:endParaRPr lang="en-US" sz="2400"/>
          </a:p>
        </p:txBody>
      </p:sp>
      <p:grpSp>
        <p:nvGrpSpPr>
          <p:cNvPr id="233" name="Group 75">
            <a:extLst>
              <a:ext uri="{FF2B5EF4-FFF2-40B4-BE49-F238E27FC236}">
                <a16:creationId xmlns:a16="http://schemas.microsoft.com/office/drawing/2014/main" id="{0CEC6EFA-C55A-E05F-9B1E-4D48C29DA777}"/>
              </a:ext>
            </a:extLst>
          </p:cNvPr>
          <p:cNvGrpSpPr/>
          <p:nvPr/>
        </p:nvGrpSpPr>
        <p:grpSpPr>
          <a:xfrm>
            <a:off x="262713" y="3751245"/>
            <a:ext cx="1820807" cy="1662605"/>
            <a:chOff x="0" y="0"/>
            <a:chExt cx="515408" cy="308567"/>
          </a:xfrm>
        </p:grpSpPr>
        <p:sp>
          <p:nvSpPr>
            <p:cNvPr id="234" name="Freeform 76">
              <a:extLst>
                <a:ext uri="{FF2B5EF4-FFF2-40B4-BE49-F238E27FC236}">
                  <a16:creationId xmlns:a16="http://schemas.microsoft.com/office/drawing/2014/main" id="{817EB90C-8D49-2C12-2CF3-EB6351855167}"/>
                </a:ext>
              </a:extLst>
            </p:cNvPr>
            <p:cNvSpPr/>
            <p:nvPr/>
          </p:nvSpPr>
          <p:spPr>
            <a:xfrm>
              <a:off x="0" y="0"/>
              <a:ext cx="515408" cy="308567"/>
            </a:xfrm>
            <a:custGeom>
              <a:avLst/>
              <a:gdLst/>
              <a:ahLst/>
              <a:cxnLst/>
              <a:rect l="l" t="t" r="r" b="b"/>
              <a:pathLst>
                <a:path w="515408" h="308567">
                  <a:moveTo>
                    <a:pt x="257704" y="0"/>
                  </a:moveTo>
                  <a:cubicBezTo>
                    <a:pt x="115378" y="0"/>
                    <a:pt x="0" y="69075"/>
                    <a:pt x="0" y="154284"/>
                  </a:cubicBezTo>
                  <a:cubicBezTo>
                    <a:pt x="0" y="239492"/>
                    <a:pt x="115378" y="308567"/>
                    <a:pt x="257704" y="308567"/>
                  </a:cubicBezTo>
                  <a:cubicBezTo>
                    <a:pt x="400030" y="308567"/>
                    <a:pt x="515408" y="239492"/>
                    <a:pt x="515408" y="154284"/>
                  </a:cubicBezTo>
                  <a:cubicBezTo>
                    <a:pt x="515408" y="69075"/>
                    <a:pt x="400030" y="0"/>
                    <a:pt x="257704" y="0"/>
                  </a:cubicBezTo>
                  <a:close/>
                </a:path>
              </a:pathLst>
            </a:custGeom>
            <a:solidFill>
              <a:schemeClr val="accent4">
                <a:lumMod val="20000"/>
                <a:lumOff val="80000"/>
              </a:schemeClr>
            </a:solidFill>
          </p:spPr>
          <p:txBody>
            <a:bodyPr/>
            <a:lstStyle/>
            <a:p>
              <a:endParaRPr lang="en-US" sz="2400"/>
            </a:p>
          </p:txBody>
        </p:sp>
        <p:sp>
          <p:nvSpPr>
            <p:cNvPr id="235" name="TextBox 77">
              <a:extLst>
                <a:ext uri="{FF2B5EF4-FFF2-40B4-BE49-F238E27FC236}">
                  <a16:creationId xmlns:a16="http://schemas.microsoft.com/office/drawing/2014/main" id="{159C7142-2FFE-8A18-F894-6F08AD753A15}"/>
                </a:ext>
              </a:extLst>
            </p:cNvPr>
            <p:cNvSpPr txBox="1"/>
            <p:nvPr/>
          </p:nvSpPr>
          <p:spPr>
            <a:xfrm>
              <a:off x="48319" y="9878"/>
              <a:ext cx="418769" cy="269761"/>
            </a:xfrm>
            <a:prstGeom prst="rect">
              <a:avLst/>
            </a:prstGeom>
          </p:spPr>
          <p:txBody>
            <a:bodyPr lIns="50800" tIns="50800" rIns="50800" bIns="50800" rtlCol="0" anchor="ctr"/>
            <a:lstStyle/>
            <a:p>
              <a:pPr algn="ctr">
                <a:spcBef>
                  <a:spcPct val="0"/>
                </a:spcBef>
              </a:pPr>
              <a:r>
                <a:rPr lang="en-US" sz="2400">
                  <a:solidFill>
                    <a:srgbClr val="000000"/>
                  </a:solidFill>
                  <a:latin typeface="Canva Sans"/>
                  <a:ea typeface="Canva Sans"/>
                  <a:cs typeface="Canva Sans"/>
                  <a:sym typeface="Canva Sans"/>
                </a:rPr>
                <a:t>Elbow method</a:t>
              </a:r>
            </a:p>
          </p:txBody>
        </p:sp>
      </p:grpSp>
      <p:sp>
        <p:nvSpPr>
          <p:cNvPr id="246" name="AutoShape 78">
            <a:extLst>
              <a:ext uri="{FF2B5EF4-FFF2-40B4-BE49-F238E27FC236}">
                <a16:creationId xmlns:a16="http://schemas.microsoft.com/office/drawing/2014/main" id="{9CEFB4A9-55FE-A107-5715-CE14EAB30B3B}"/>
              </a:ext>
            </a:extLst>
          </p:cNvPr>
          <p:cNvSpPr/>
          <p:nvPr/>
        </p:nvSpPr>
        <p:spPr>
          <a:xfrm flipH="1">
            <a:off x="3815304" y="5279094"/>
            <a:ext cx="1135205" cy="845236"/>
          </a:xfrm>
          <a:prstGeom prst="line">
            <a:avLst/>
          </a:prstGeom>
          <a:ln w="38100" cap="flat">
            <a:solidFill>
              <a:srgbClr val="000000"/>
            </a:solidFill>
            <a:prstDash val="solid"/>
            <a:headEnd type="none" w="sm" len="sm"/>
            <a:tailEnd type="none" w="sm" len="sm"/>
          </a:ln>
        </p:spPr>
        <p:txBody>
          <a:bodyPr/>
          <a:lstStyle/>
          <a:p>
            <a:endParaRPr lang="en-US" sz="2400"/>
          </a:p>
        </p:txBody>
      </p:sp>
      <p:sp>
        <p:nvSpPr>
          <p:cNvPr id="247" name="AutoShape 10">
            <a:extLst>
              <a:ext uri="{FF2B5EF4-FFF2-40B4-BE49-F238E27FC236}">
                <a16:creationId xmlns:a16="http://schemas.microsoft.com/office/drawing/2014/main" id="{AE0EE7D6-1F39-614D-737A-CEBC239A827A}"/>
              </a:ext>
            </a:extLst>
          </p:cNvPr>
          <p:cNvSpPr/>
          <p:nvPr/>
        </p:nvSpPr>
        <p:spPr>
          <a:xfrm flipH="1" flipV="1">
            <a:off x="6496211" y="3773731"/>
            <a:ext cx="3146308" cy="2031246"/>
          </a:xfrm>
          <a:prstGeom prst="line">
            <a:avLst/>
          </a:prstGeom>
          <a:ln w="38100" cap="flat">
            <a:solidFill>
              <a:srgbClr val="000000"/>
            </a:solidFill>
            <a:prstDash val="solid"/>
            <a:headEnd type="none" w="sm" len="sm"/>
            <a:tailEnd type="none" w="sm" len="sm"/>
          </a:ln>
        </p:spPr>
        <p:txBody>
          <a:bodyPr/>
          <a:lstStyle/>
          <a:p>
            <a:endParaRPr lang="en-US" sz="2400"/>
          </a:p>
        </p:txBody>
      </p:sp>
      <p:grpSp>
        <p:nvGrpSpPr>
          <p:cNvPr id="248" name="Group 11">
            <a:extLst>
              <a:ext uri="{FF2B5EF4-FFF2-40B4-BE49-F238E27FC236}">
                <a16:creationId xmlns:a16="http://schemas.microsoft.com/office/drawing/2014/main" id="{267D3FD2-3E7C-8B2D-DDF2-37FDA73BCB27}"/>
              </a:ext>
            </a:extLst>
          </p:cNvPr>
          <p:cNvGrpSpPr/>
          <p:nvPr/>
        </p:nvGrpSpPr>
        <p:grpSpPr>
          <a:xfrm>
            <a:off x="9280896" y="4383859"/>
            <a:ext cx="2640629" cy="2283123"/>
            <a:chOff x="0" y="0"/>
            <a:chExt cx="888658" cy="363972"/>
          </a:xfrm>
        </p:grpSpPr>
        <p:sp>
          <p:nvSpPr>
            <p:cNvPr id="249" name="Freeform 12">
              <a:extLst>
                <a:ext uri="{FF2B5EF4-FFF2-40B4-BE49-F238E27FC236}">
                  <a16:creationId xmlns:a16="http://schemas.microsoft.com/office/drawing/2014/main" id="{448FB5DB-DCA7-1FC3-E600-466C5CAA4F4B}"/>
                </a:ext>
              </a:extLst>
            </p:cNvPr>
            <p:cNvSpPr/>
            <p:nvPr/>
          </p:nvSpPr>
          <p:spPr>
            <a:xfrm>
              <a:off x="0" y="0"/>
              <a:ext cx="888658" cy="363972"/>
            </a:xfrm>
            <a:custGeom>
              <a:avLst/>
              <a:gdLst/>
              <a:ahLst/>
              <a:cxnLst/>
              <a:rect l="l" t="t" r="r" b="b"/>
              <a:pathLst>
                <a:path w="888658" h="363972">
                  <a:moveTo>
                    <a:pt x="444329" y="0"/>
                  </a:moveTo>
                  <a:cubicBezTo>
                    <a:pt x="198933" y="0"/>
                    <a:pt x="0" y="81478"/>
                    <a:pt x="0" y="181986"/>
                  </a:cubicBezTo>
                  <a:cubicBezTo>
                    <a:pt x="0" y="282494"/>
                    <a:pt x="198933" y="363972"/>
                    <a:pt x="444329" y="363972"/>
                  </a:cubicBezTo>
                  <a:cubicBezTo>
                    <a:pt x="689725" y="363972"/>
                    <a:pt x="888658" y="282494"/>
                    <a:pt x="888658" y="181986"/>
                  </a:cubicBezTo>
                  <a:cubicBezTo>
                    <a:pt x="888658" y="81478"/>
                    <a:pt x="689725" y="0"/>
                    <a:pt x="444329" y="0"/>
                  </a:cubicBezTo>
                  <a:close/>
                </a:path>
              </a:pathLst>
            </a:custGeom>
            <a:solidFill>
              <a:srgbClr val="CAEFFB"/>
            </a:solidFill>
          </p:spPr>
          <p:txBody>
            <a:bodyPr/>
            <a:lstStyle/>
            <a:p>
              <a:endParaRPr lang="en-US" sz="2400" dirty="0"/>
            </a:p>
          </p:txBody>
        </p:sp>
        <p:sp>
          <p:nvSpPr>
            <p:cNvPr id="250" name="TextBox 13">
              <a:extLst>
                <a:ext uri="{FF2B5EF4-FFF2-40B4-BE49-F238E27FC236}">
                  <a16:creationId xmlns:a16="http://schemas.microsoft.com/office/drawing/2014/main" id="{5283C59E-7AC0-1A73-7DFE-4AB7139D279D}"/>
                </a:ext>
              </a:extLst>
            </p:cNvPr>
            <p:cNvSpPr txBox="1"/>
            <p:nvPr/>
          </p:nvSpPr>
          <p:spPr>
            <a:xfrm>
              <a:off x="83312" y="15072"/>
              <a:ext cx="722035" cy="314778"/>
            </a:xfrm>
            <a:prstGeom prst="rect">
              <a:avLst/>
            </a:prstGeom>
          </p:spPr>
          <p:txBody>
            <a:bodyPr lIns="50800" tIns="50800" rIns="50800" bIns="50800" rtlCol="0" anchor="ctr"/>
            <a:lstStyle/>
            <a:p>
              <a:pPr algn="ctr">
                <a:spcBef>
                  <a:spcPct val="0"/>
                </a:spcBef>
              </a:pPr>
              <a:r>
                <a:rPr lang="en-US" sz="2400" dirty="0">
                  <a:solidFill>
                    <a:srgbClr val="000000"/>
                  </a:solidFill>
                  <a:latin typeface="Canva Sans"/>
                  <a:ea typeface="Canva Sans"/>
                  <a:cs typeface="Canva Sans"/>
                  <a:sym typeface="Canva Sans"/>
                </a:rPr>
                <a:t>Partition data into </a:t>
              </a:r>
              <a:r>
                <a:rPr lang="en-US" sz="2400" i="1" dirty="0">
                  <a:solidFill>
                    <a:srgbClr val="000000"/>
                  </a:solidFill>
                  <a:latin typeface="Canva Sans Italics"/>
                  <a:ea typeface="Canva Sans Italics"/>
                  <a:cs typeface="Canva Sans Italics"/>
                  <a:sym typeface="Canva Sans Italics"/>
                </a:rPr>
                <a:t>K</a:t>
              </a:r>
              <a:r>
                <a:rPr lang="en-US" sz="2400" dirty="0">
                  <a:solidFill>
                    <a:srgbClr val="000000"/>
                  </a:solidFill>
                  <a:latin typeface="Canva Sans"/>
                  <a:ea typeface="Canva Sans"/>
                  <a:cs typeface="Canva Sans"/>
                  <a:sym typeface="Canva Sans"/>
                </a:rPr>
                <a:t> clusters based on similarity</a:t>
              </a:r>
            </a:p>
          </p:txBody>
        </p:sp>
      </p:grpSp>
      <p:sp>
        <p:nvSpPr>
          <p:cNvPr id="254" name="AutoShape 58">
            <a:extLst>
              <a:ext uri="{FF2B5EF4-FFF2-40B4-BE49-F238E27FC236}">
                <a16:creationId xmlns:a16="http://schemas.microsoft.com/office/drawing/2014/main" id="{0BFEFBCC-4BC8-4790-13BA-DECF37741FBB}"/>
              </a:ext>
            </a:extLst>
          </p:cNvPr>
          <p:cNvSpPr/>
          <p:nvPr/>
        </p:nvSpPr>
        <p:spPr>
          <a:xfrm flipH="1">
            <a:off x="5271960" y="4049094"/>
            <a:ext cx="969189" cy="903648"/>
          </a:xfrm>
          <a:prstGeom prst="line">
            <a:avLst/>
          </a:prstGeom>
          <a:ln w="38100" cap="flat">
            <a:solidFill>
              <a:srgbClr val="000000"/>
            </a:solidFill>
            <a:prstDash val="solid"/>
            <a:headEnd type="none" w="sm" len="sm"/>
            <a:tailEnd type="none" w="sm" len="sm"/>
          </a:ln>
        </p:spPr>
        <p:txBody>
          <a:bodyPr/>
          <a:lstStyle/>
          <a:p>
            <a:endParaRPr lang="en-US" sz="2400"/>
          </a:p>
        </p:txBody>
      </p:sp>
      <p:grpSp>
        <p:nvGrpSpPr>
          <p:cNvPr id="236" name="Group 79">
            <a:extLst>
              <a:ext uri="{FF2B5EF4-FFF2-40B4-BE49-F238E27FC236}">
                <a16:creationId xmlns:a16="http://schemas.microsoft.com/office/drawing/2014/main" id="{0F092831-FE4D-7C04-23C6-170335123B9F}"/>
              </a:ext>
            </a:extLst>
          </p:cNvPr>
          <p:cNvGrpSpPr/>
          <p:nvPr/>
        </p:nvGrpSpPr>
        <p:grpSpPr>
          <a:xfrm>
            <a:off x="2163059" y="5029999"/>
            <a:ext cx="1806369" cy="1674422"/>
            <a:chOff x="0" y="0"/>
            <a:chExt cx="484941" cy="265456"/>
          </a:xfrm>
        </p:grpSpPr>
        <p:sp>
          <p:nvSpPr>
            <p:cNvPr id="237" name="Freeform 80">
              <a:extLst>
                <a:ext uri="{FF2B5EF4-FFF2-40B4-BE49-F238E27FC236}">
                  <a16:creationId xmlns:a16="http://schemas.microsoft.com/office/drawing/2014/main" id="{85C00D98-2779-E38E-D0FD-EF871BD15FA3}"/>
                </a:ext>
              </a:extLst>
            </p:cNvPr>
            <p:cNvSpPr/>
            <p:nvPr/>
          </p:nvSpPr>
          <p:spPr>
            <a:xfrm>
              <a:off x="0" y="0"/>
              <a:ext cx="484941" cy="265456"/>
            </a:xfrm>
            <a:custGeom>
              <a:avLst/>
              <a:gdLst/>
              <a:ahLst/>
              <a:cxnLst/>
              <a:rect l="l" t="t" r="r" b="b"/>
              <a:pathLst>
                <a:path w="484941" h="265456">
                  <a:moveTo>
                    <a:pt x="242471" y="0"/>
                  </a:moveTo>
                  <a:cubicBezTo>
                    <a:pt x="108558" y="0"/>
                    <a:pt x="0" y="59424"/>
                    <a:pt x="0" y="132728"/>
                  </a:cubicBezTo>
                  <a:cubicBezTo>
                    <a:pt x="0" y="206031"/>
                    <a:pt x="108558" y="265456"/>
                    <a:pt x="242471" y="265456"/>
                  </a:cubicBezTo>
                  <a:cubicBezTo>
                    <a:pt x="376383" y="265456"/>
                    <a:pt x="484941" y="206031"/>
                    <a:pt x="484941" y="132728"/>
                  </a:cubicBezTo>
                  <a:cubicBezTo>
                    <a:pt x="484941" y="59424"/>
                    <a:pt x="376383" y="0"/>
                    <a:pt x="242471" y="0"/>
                  </a:cubicBezTo>
                  <a:close/>
                </a:path>
              </a:pathLst>
            </a:custGeom>
            <a:solidFill>
              <a:srgbClr val="E7E7E7"/>
            </a:solidFill>
          </p:spPr>
          <p:txBody>
            <a:bodyPr/>
            <a:lstStyle/>
            <a:p>
              <a:endParaRPr lang="en-US" sz="2400"/>
            </a:p>
          </p:txBody>
        </p:sp>
        <p:sp>
          <p:nvSpPr>
            <p:cNvPr id="238" name="TextBox 81">
              <a:extLst>
                <a:ext uri="{FF2B5EF4-FFF2-40B4-BE49-F238E27FC236}">
                  <a16:creationId xmlns:a16="http://schemas.microsoft.com/office/drawing/2014/main" id="{46737229-C3DF-5D50-B9F2-1A06B486378F}"/>
                </a:ext>
              </a:extLst>
            </p:cNvPr>
            <p:cNvSpPr txBox="1"/>
            <p:nvPr/>
          </p:nvSpPr>
          <p:spPr>
            <a:xfrm>
              <a:off x="45463" y="5836"/>
              <a:ext cx="394015" cy="234733"/>
            </a:xfrm>
            <a:prstGeom prst="rect">
              <a:avLst/>
            </a:prstGeom>
          </p:spPr>
          <p:txBody>
            <a:bodyPr lIns="50800" tIns="50800" rIns="50800" bIns="50800" rtlCol="0" anchor="ctr"/>
            <a:lstStyle/>
            <a:p>
              <a:pPr algn="ctr">
                <a:spcBef>
                  <a:spcPct val="0"/>
                </a:spcBef>
              </a:pPr>
              <a:r>
                <a:rPr lang="en-US" sz="2400" dirty="0">
                  <a:solidFill>
                    <a:srgbClr val="000000"/>
                  </a:solidFill>
                  <a:latin typeface="Canva Sans"/>
                  <a:ea typeface="Canva Sans"/>
                  <a:cs typeface="Canva Sans"/>
                  <a:sym typeface="Canva Sans"/>
                </a:rPr>
                <a:t>to find the optimal</a:t>
              </a:r>
            </a:p>
          </p:txBody>
        </p:sp>
      </p:grpSp>
      <p:grpSp>
        <p:nvGrpSpPr>
          <p:cNvPr id="243" name="Group 66">
            <a:extLst>
              <a:ext uri="{FF2B5EF4-FFF2-40B4-BE49-F238E27FC236}">
                <a16:creationId xmlns:a16="http://schemas.microsoft.com/office/drawing/2014/main" id="{B2E462FF-1C45-E7BF-76A7-89D3E6AF0FCE}"/>
              </a:ext>
            </a:extLst>
          </p:cNvPr>
          <p:cNvGrpSpPr/>
          <p:nvPr/>
        </p:nvGrpSpPr>
        <p:grpSpPr>
          <a:xfrm>
            <a:off x="4645457" y="4582547"/>
            <a:ext cx="1084168" cy="1004722"/>
            <a:chOff x="0" y="0"/>
            <a:chExt cx="300181" cy="219217"/>
          </a:xfrm>
        </p:grpSpPr>
        <p:sp>
          <p:nvSpPr>
            <p:cNvPr id="244" name="Freeform 67">
              <a:extLst>
                <a:ext uri="{FF2B5EF4-FFF2-40B4-BE49-F238E27FC236}">
                  <a16:creationId xmlns:a16="http://schemas.microsoft.com/office/drawing/2014/main" id="{178D56ED-E65A-7870-47F0-3684ED23AC41}"/>
                </a:ext>
              </a:extLst>
            </p:cNvPr>
            <p:cNvSpPr/>
            <p:nvPr/>
          </p:nvSpPr>
          <p:spPr>
            <a:xfrm>
              <a:off x="0" y="0"/>
              <a:ext cx="300181" cy="219217"/>
            </a:xfrm>
            <a:custGeom>
              <a:avLst/>
              <a:gdLst/>
              <a:ahLst/>
              <a:cxnLst/>
              <a:rect l="l" t="t" r="r" b="b"/>
              <a:pathLst>
                <a:path w="300181" h="219217">
                  <a:moveTo>
                    <a:pt x="150091" y="0"/>
                  </a:moveTo>
                  <a:cubicBezTo>
                    <a:pt x="67198" y="0"/>
                    <a:pt x="0" y="49073"/>
                    <a:pt x="0" y="109609"/>
                  </a:cubicBezTo>
                  <a:cubicBezTo>
                    <a:pt x="0" y="170144"/>
                    <a:pt x="67198" y="219217"/>
                    <a:pt x="150091" y="219217"/>
                  </a:cubicBezTo>
                  <a:cubicBezTo>
                    <a:pt x="232983" y="219217"/>
                    <a:pt x="300181" y="170144"/>
                    <a:pt x="300181" y="109609"/>
                  </a:cubicBezTo>
                  <a:cubicBezTo>
                    <a:pt x="300181" y="49073"/>
                    <a:pt x="232983" y="0"/>
                    <a:pt x="150091" y="0"/>
                  </a:cubicBezTo>
                  <a:close/>
                </a:path>
              </a:pathLst>
            </a:custGeom>
            <a:solidFill>
              <a:schemeClr val="accent4">
                <a:lumMod val="20000"/>
                <a:lumOff val="80000"/>
              </a:schemeClr>
            </a:solidFill>
          </p:spPr>
          <p:txBody>
            <a:bodyPr/>
            <a:lstStyle/>
            <a:p>
              <a:endParaRPr lang="en-US" sz="2400"/>
            </a:p>
          </p:txBody>
        </p:sp>
        <p:sp>
          <p:nvSpPr>
            <p:cNvPr id="245" name="TextBox 68">
              <a:extLst>
                <a:ext uri="{FF2B5EF4-FFF2-40B4-BE49-F238E27FC236}">
                  <a16:creationId xmlns:a16="http://schemas.microsoft.com/office/drawing/2014/main" id="{8A826768-F06F-088F-56D2-169972DF8B86}"/>
                </a:ext>
              </a:extLst>
            </p:cNvPr>
            <p:cNvSpPr txBox="1"/>
            <p:nvPr/>
          </p:nvSpPr>
          <p:spPr>
            <a:xfrm>
              <a:off x="28142" y="1502"/>
              <a:ext cx="243897" cy="197164"/>
            </a:xfrm>
            <a:prstGeom prst="rect">
              <a:avLst/>
            </a:prstGeom>
          </p:spPr>
          <p:txBody>
            <a:bodyPr lIns="50800" tIns="50800" rIns="50800" bIns="50800" rtlCol="0" anchor="ctr"/>
            <a:lstStyle/>
            <a:p>
              <a:pPr algn="ctr">
                <a:lnSpc>
                  <a:spcPts val="1260"/>
                </a:lnSpc>
                <a:spcBef>
                  <a:spcPct val="0"/>
                </a:spcBef>
              </a:pPr>
              <a:endParaRPr lang="en-US" sz="2400" i="1" dirty="0">
                <a:solidFill>
                  <a:srgbClr val="000000"/>
                </a:solidFill>
                <a:latin typeface="Canva Sans Italics"/>
                <a:ea typeface="Canva Sans Italics"/>
                <a:cs typeface="Canva Sans Italics"/>
                <a:sym typeface="Canva Sans Italics"/>
              </a:endParaRPr>
            </a:p>
            <a:p>
              <a:pPr algn="ctr">
                <a:lnSpc>
                  <a:spcPts val="1260"/>
                </a:lnSpc>
                <a:spcBef>
                  <a:spcPct val="0"/>
                </a:spcBef>
              </a:pPr>
              <a:r>
                <a:rPr lang="en-US" sz="2400" i="1" dirty="0">
                  <a:solidFill>
                    <a:srgbClr val="000000"/>
                  </a:solidFill>
                  <a:latin typeface="Canva Sans Italics"/>
                  <a:ea typeface="Canva Sans Italics"/>
                  <a:cs typeface="Canva Sans Italics"/>
                  <a:sym typeface="Canva Sans Italics"/>
                </a:rPr>
                <a:t>K</a:t>
              </a:r>
            </a:p>
          </p:txBody>
        </p:sp>
      </p:grpSp>
      <p:grpSp>
        <p:nvGrpSpPr>
          <p:cNvPr id="197" name="Group 6">
            <a:extLst>
              <a:ext uri="{FF2B5EF4-FFF2-40B4-BE49-F238E27FC236}">
                <a16:creationId xmlns:a16="http://schemas.microsoft.com/office/drawing/2014/main" id="{B7E98E7C-71F3-6439-2424-A91070C37BD1}"/>
              </a:ext>
            </a:extLst>
          </p:cNvPr>
          <p:cNvGrpSpPr/>
          <p:nvPr/>
        </p:nvGrpSpPr>
        <p:grpSpPr>
          <a:xfrm>
            <a:off x="9889543" y="1815398"/>
            <a:ext cx="1957043" cy="1668192"/>
            <a:chOff x="0" y="0"/>
            <a:chExt cx="533012" cy="407535"/>
          </a:xfrm>
        </p:grpSpPr>
        <p:sp>
          <p:nvSpPr>
            <p:cNvPr id="198" name="Freeform 7">
              <a:extLst>
                <a:ext uri="{FF2B5EF4-FFF2-40B4-BE49-F238E27FC236}">
                  <a16:creationId xmlns:a16="http://schemas.microsoft.com/office/drawing/2014/main" id="{2FED8427-D7D0-13C0-358F-CA5172F3D25F}"/>
                </a:ext>
              </a:extLst>
            </p:cNvPr>
            <p:cNvSpPr/>
            <p:nvPr/>
          </p:nvSpPr>
          <p:spPr>
            <a:xfrm>
              <a:off x="0" y="0"/>
              <a:ext cx="533012" cy="407535"/>
            </a:xfrm>
            <a:custGeom>
              <a:avLst/>
              <a:gdLst/>
              <a:ahLst/>
              <a:cxnLst/>
              <a:rect l="l" t="t" r="r" b="b"/>
              <a:pathLst>
                <a:path w="533012" h="407535">
                  <a:moveTo>
                    <a:pt x="266506" y="0"/>
                  </a:moveTo>
                  <a:cubicBezTo>
                    <a:pt x="119319" y="0"/>
                    <a:pt x="0" y="91230"/>
                    <a:pt x="0" y="203767"/>
                  </a:cubicBezTo>
                  <a:cubicBezTo>
                    <a:pt x="0" y="316305"/>
                    <a:pt x="119319" y="407535"/>
                    <a:pt x="266506" y="407535"/>
                  </a:cubicBezTo>
                  <a:cubicBezTo>
                    <a:pt x="413693" y="407535"/>
                    <a:pt x="533012" y="316305"/>
                    <a:pt x="533012" y="203767"/>
                  </a:cubicBezTo>
                  <a:cubicBezTo>
                    <a:pt x="533012" y="91230"/>
                    <a:pt x="413693" y="0"/>
                    <a:pt x="266506" y="0"/>
                  </a:cubicBezTo>
                  <a:close/>
                </a:path>
              </a:pathLst>
            </a:custGeom>
            <a:solidFill>
              <a:schemeClr val="accent4">
                <a:lumMod val="75000"/>
              </a:schemeClr>
            </a:solidFill>
          </p:spPr>
          <p:txBody>
            <a:bodyPr/>
            <a:lstStyle/>
            <a:p>
              <a:pPr>
                <a:lnSpc>
                  <a:spcPct val="150000"/>
                </a:lnSpc>
              </a:pPr>
              <a:endParaRPr lang="en-US" sz="2400" dirty="0"/>
            </a:p>
          </p:txBody>
        </p:sp>
        <p:sp>
          <p:nvSpPr>
            <p:cNvPr id="199" name="TextBox 8">
              <a:extLst>
                <a:ext uri="{FF2B5EF4-FFF2-40B4-BE49-F238E27FC236}">
                  <a16:creationId xmlns:a16="http://schemas.microsoft.com/office/drawing/2014/main" id="{9BAC29BB-7527-B388-FC57-82F121408CE4}"/>
                </a:ext>
              </a:extLst>
            </p:cNvPr>
            <p:cNvSpPr txBox="1"/>
            <p:nvPr/>
          </p:nvSpPr>
          <p:spPr>
            <a:xfrm>
              <a:off x="49970" y="19156"/>
              <a:ext cx="433072" cy="350172"/>
            </a:xfrm>
            <a:prstGeom prst="rect">
              <a:avLst/>
            </a:prstGeom>
          </p:spPr>
          <p:txBody>
            <a:bodyPr lIns="50800" tIns="50800" rIns="50800" bIns="50800" rtlCol="0" anchor="ctr"/>
            <a:lstStyle/>
            <a:p>
              <a:pPr algn="ctr">
                <a:spcBef>
                  <a:spcPct val="0"/>
                </a:spcBef>
              </a:pPr>
              <a:r>
                <a:rPr lang="en-US" sz="2400" dirty="0">
                  <a:latin typeface="Canva Sans"/>
                  <a:ea typeface="Canva Sans"/>
                  <a:cs typeface="Canva Sans"/>
                  <a:sym typeface="Canva Sans"/>
                </a:rPr>
                <a:t>predictor variables (x)</a:t>
              </a:r>
            </a:p>
          </p:txBody>
        </p:sp>
      </p:grpSp>
      <p:sp>
        <p:nvSpPr>
          <p:cNvPr id="192" name="TextBox 9">
            <a:extLst>
              <a:ext uri="{FF2B5EF4-FFF2-40B4-BE49-F238E27FC236}">
                <a16:creationId xmlns:a16="http://schemas.microsoft.com/office/drawing/2014/main" id="{E23B26BE-8630-8725-198B-0ACDF8D82929}"/>
              </a:ext>
            </a:extLst>
          </p:cNvPr>
          <p:cNvSpPr txBox="1"/>
          <p:nvPr/>
        </p:nvSpPr>
        <p:spPr>
          <a:xfrm>
            <a:off x="5271960" y="3154864"/>
            <a:ext cx="1763441" cy="984885"/>
          </a:xfrm>
          <a:prstGeom prst="rect">
            <a:avLst/>
          </a:prstGeom>
          <a:solidFill>
            <a:schemeClr val="tx1"/>
          </a:solidFill>
        </p:spPr>
        <p:txBody>
          <a:bodyPr wrap="square" lIns="0" tIns="0" rIns="0" bIns="0" rtlCol="0" anchor="t">
            <a:spAutoFit/>
          </a:bodyPr>
          <a:lstStyle/>
          <a:p>
            <a:pPr algn="ctr">
              <a:spcBef>
                <a:spcPct val="0"/>
              </a:spcBef>
            </a:pPr>
            <a:r>
              <a:rPr lang="en-US" sz="3200" b="1" dirty="0">
                <a:solidFill>
                  <a:srgbClr val="000000"/>
                </a:solidFill>
                <a:latin typeface="Canva Sans Bold"/>
                <a:ea typeface="Canva Sans Bold"/>
                <a:cs typeface="Canva Sans Bold"/>
                <a:sym typeface="Canva Sans Bold"/>
              </a:rPr>
              <a:t>K-means</a:t>
            </a:r>
          </a:p>
          <a:p>
            <a:pPr algn="ctr">
              <a:spcBef>
                <a:spcPct val="0"/>
              </a:spcBef>
            </a:pPr>
            <a:r>
              <a:rPr lang="en-US" sz="3200" b="1" dirty="0">
                <a:solidFill>
                  <a:srgbClr val="000000"/>
                </a:solidFill>
                <a:latin typeface="Canva Sans Bold"/>
                <a:ea typeface="Canva Sans Bold"/>
                <a:cs typeface="Canva Sans Bold"/>
                <a:sym typeface="Canva Sans Bold"/>
              </a:rPr>
              <a:t>Clustering</a:t>
            </a:r>
          </a:p>
        </p:txBody>
      </p:sp>
      <p:sp>
        <p:nvSpPr>
          <p:cNvPr id="258" name="TextBox 257">
            <a:extLst>
              <a:ext uri="{FF2B5EF4-FFF2-40B4-BE49-F238E27FC236}">
                <a16:creationId xmlns:a16="http://schemas.microsoft.com/office/drawing/2014/main" id="{D61CA8F6-921C-2061-8D68-61C68CB3BB4C}"/>
              </a:ext>
            </a:extLst>
          </p:cNvPr>
          <p:cNvSpPr txBox="1"/>
          <p:nvPr/>
        </p:nvSpPr>
        <p:spPr>
          <a:xfrm>
            <a:off x="142127" y="149737"/>
            <a:ext cx="2410973" cy="523220"/>
          </a:xfrm>
          <a:prstGeom prst="rect">
            <a:avLst/>
          </a:prstGeom>
          <a:solidFill>
            <a:schemeClr val="tx2"/>
          </a:solidFill>
          <a:ln w="57150">
            <a:solidFill>
              <a:schemeClr val="bg1"/>
            </a:solidFill>
          </a:ln>
        </p:spPr>
        <p:txBody>
          <a:bodyPr wrap="square">
            <a:spAutoFit/>
          </a:bodyPr>
          <a:lstStyle/>
          <a:p>
            <a:r>
              <a:rPr lang="en-CA" sz="2800" dirty="0">
                <a:solidFill>
                  <a:schemeClr val="bg1"/>
                </a:solidFill>
              </a:rPr>
              <a:t>Concept map</a:t>
            </a:r>
            <a:endParaRPr lang="en-US" sz="2800" dirty="0">
              <a:solidFill>
                <a:schemeClr val="bg1"/>
              </a:solidFill>
            </a:endParaRPr>
          </a:p>
        </p:txBody>
      </p:sp>
      <p:grpSp>
        <p:nvGrpSpPr>
          <p:cNvPr id="239" name="Group 62">
            <a:extLst>
              <a:ext uri="{FF2B5EF4-FFF2-40B4-BE49-F238E27FC236}">
                <a16:creationId xmlns:a16="http://schemas.microsoft.com/office/drawing/2014/main" id="{0EFD3A80-E961-22FA-CC3C-C981DC1D053D}"/>
              </a:ext>
            </a:extLst>
          </p:cNvPr>
          <p:cNvGrpSpPr/>
          <p:nvPr/>
        </p:nvGrpSpPr>
        <p:grpSpPr>
          <a:xfrm>
            <a:off x="5797786" y="4945281"/>
            <a:ext cx="1948707" cy="1721701"/>
            <a:chOff x="0" y="0"/>
            <a:chExt cx="504563" cy="295003"/>
          </a:xfrm>
        </p:grpSpPr>
        <p:sp>
          <p:nvSpPr>
            <p:cNvPr id="240" name="Freeform 63">
              <a:extLst>
                <a:ext uri="{FF2B5EF4-FFF2-40B4-BE49-F238E27FC236}">
                  <a16:creationId xmlns:a16="http://schemas.microsoft.com/office/drawing/2014/main" id="{7DF1FFB8-A820-842D-A418-7EC449FCA9CC}"/>
                </a:ext>
              </a:extLst>
            </p:cNvPr>
            <p:cNvSpPr/>
            <p:nvPr/>
          </p:nvSpPr>
          <p:spPr>
            <a:xfrm>
              <a:off x="0" y="0"/>
              <a:ext cx="504563" cy="295003"/>
            </a:xfrm>
            <a:custGeom>
              <a:avLst/>
              <a:gdLst/>
              <a:ahLst/>
              <a:cxnLst/>
              <a:rect l="l" t="t" r="r" b="b"/>
              <a:pathLst>
                <a:path w="504563" h="295003">
                  <a:moveTo>
                    <a:pt x="252282" y="0"/>
                  </a:moveTo>
                  <a:cubicBezTo>
                    <a:pt x="112950" y="0"/>
                    <a:pt x="0" y="66039"/>
                    <a:pt x="0" y="147502"/>
                  </a:cubicBezTo>
                  <a:cubicBezTo>
                    <a:pt x="0" y="228965"/>
                    <a:pt x="112950" y="295003"/>
                    <a:pt x="252282" y="295003"/>
                  </a:cubicBezTo>
                  <a:cubicBezTo>
                    <a:pt x="391613" y="295003"/>
                    <a:pt x="504563" y="228965"/>
                    <a:pt x="504563" y="147502"/>
                  </a:cubicBezTo>
                  <a:cubicBezTo>
                    <a:pt x="504563" y="66039"/>
                    <a:pt x="391613" y="0"/>
                    <a:pt x="252282" y="0"/>
                  </a:cubicBezTo>
                  <a:close/>
                </a:path>
              </a:pathLst>
            </a:custGeom>
            <a:solidFill>
              <a:schemeClr val="accent4">
                <a:lumMod val="75000"/>
              </a:schemeClr>
            </a:solidFill>
          </p:spPr>
          <p:txBody>
            <a:bodyPr/>
            <a:lstStyle/>
            <a:p>
              <a:endParaRPr lang="en-US" sz="2400" dirty="0"/>
            </a:p>
          </p:txBody>
        </p:sp>
        <p:sp>
          <p:nvSpPr>
            <p:cNvPr id="241" name="TextBox 64">
              <a:extLst>
                <a:ext uri="{FF2B5EF4-FFF2-40B4-BE49-F238E27FC236}">
                  <a16:creationId xmlns:a16="http://schemas.microsoft.com/office/drawing/2014/main" id="{F68660C6-D120-13B2-B391-EEAB19DF7F55}"/>
                </a:ext>
              </a:extLst>
            </p:cNvPr>
            <p:cNvSpPr txBox="1"/>
            <p:nvPr/>
          </p:nvSpPr>
          <p:spPr>
            <a:xfrm>
              <a:off x="47303" y="8607"/>
              <a:ext cx="409958" cy="258740"/>
            </a:xfrm>
            <a:prstGeom prst="rect">
              <a:avLst/>
            </a:prstGeom>
          </p:spPr>
          <p:txBody>
            <a:bodyPr lIns="50800" tIns="50800" rIns="50800" bIns="50800" rtlCol="0" anchor="ctr"/>
            <a:lstStyle/>
            <a:p>
              <a:pPr algn="ctr">
                <a:spcBef>
                  <a:spcPct val="0"/>
                </a:spcBef>
              </a:pPr>
              <a:r>
                <a:rPr lang="en-US" sz="2400" dirty="0">
                  <a:latin typeface="Canva Sans"/>
                  <a:ea typeface="Canva Sans"/>
                  <a:cs typeface="Canva Sans"/>
                  <a:sym typeface="Canva Sans"/>
                </a:rPr>
                <a:t>Hyper-parameter </a:t>
              </a:r>
            </a:p>
          </p:txBody>
        </p:sp>
      </p:grpSp>
    </p:spTree>
    <p:extLst>
      <p:ext uri="{BB962C8B-B14F-4D97-AF65-F5344CB8AC3E}">
        <p14:creationId xmlns:p14="http://schemas.microsoft.com/office/powerpoint/2010/main" val="197756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5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3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3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 grpId="0" animBg="1"/>
      <p:bldP spid="231" grpId="0" animBg="1"/>
      <p:bldP spid="193" grpId="0" animBg="1"/>
      <p:bldP spid="200" grpId="0" animBg="1"/>
      <p:bldP spid="204" grpId="0" animBg="1"/>
      <p:bldP spid="212" grpId="0" animBg="1"/>
      <p:bldP spid="213" grpId="0" animBg="1"/>
      <p:bldP spid="232" grpId="0" animBg="1"/>
      <p:bldP spid="246" grpId="0" animBg="1"/>
      <p:bldP spid="247" grpId="0" animBg="1"/>
      <p:bldP spid="25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a:extLst>
            <a:ext uri="{FF2B5EF4-FFF2-40B4-BE49-F238E27FC236}">
              <a16:creationId xmlns:a16="http://schemas.microsoft.com/office/drawing/2014/main" id="{66B174A4-98FC-6A2D-DE45-616406C289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217FE5-4A89-F8E9-1D90-9C29DC4F5EA8}"/>
              </a:ext>
            </a:extLst>
          </p:cNvPr>
          <p:cNvSpPr>
            <a:spLocks noGrp="1"/>
          </p:cNvSpPr>
          <p:nvPr>
            <p:ph type="title"/>
          </p:nvPr>
        </p:nvSpPr>
        <p:spPr/>
        <p:txBody>
          <a:bodyPr/>
          <a:lstStyle/>
          <a:p>
            <a:r>
              <a:rPr lang="en-US" dirty="0">
                <a:solidFill>
                  <a:schemeClr val="bg1"/>
                </a:solidFill>
              </a:rPr>
              <a:t>The clustering problem</a:t>
            </a:r>
          </a:p>
        </p:txBody>
      </p:sp>
      <p:sp>
        <p:nvSpPr>
          <p:cNvPr id="3" name="Content Placeholder 2">
            <a:extLst>
              <a:ext uri="{FF2B5EF4-FFF2-40B4-BE49-F238E27FC236}">
                <a16:creationId xmlns:a16="http://schemas.microsoft.com/office/drawing/2014/main" id="{62881032-71DA-28B6-6E29-5A434FB58234}"/>
              </a:ext>
            </a:extLst>
          </p:cNvPr>
          <p:cNvSpPr>
            <a:spLocks noGrp="1"/>
          </p:cNvSpPr>
          <p:nvPr>
            <p:ph idx="1"/>
          </p:nvPr>
        </p:nvSpPr>
        <p:spPr>
          <a:xfrm>
            <a:off x="838200" y="1789999"/>
            <a:ext cx="10787743" cy="4351338"/>
          </a:xfrm>
        </p:spPr>
        <p:txBody>
          <a:bodyPr>
            <a:noAutofit/>
          </a:bodyPr>
          <a:lstStyle/>
          <a:p>
            <a:pPr>
              <a:lnSpc>
                <a:spcPct val="100000"/>
              </a:lnSpc>
              <a:buFont typeface="Courier New" panose="02070309020205020404" pitchFamily="49" charset="0"/>
              <a:buChar char="o"/>
            </a:pPr>
            <a:r>
              <a:rPr lang="en-US" sz="2400" dirty="0">
                <a:solidFill>
                  <a:schemeClr val="bg1"/>
                </a:solidFill>
                <a:cs typeface="Calibri Light" panose="020F0302020204030204" pitchFamily="34" charset="0"/>
              </a:rPr>
              <a:t>Clustering involves grouping a set of data objects (or observations) into multiple groups so that </a:t>
            </a:r>
            <a:r>
              <a:rPr lang="en-US" sz="2400" i="1" dirty="0">
                <a:solidFill>
                  <a:schemeClr val="bg1"/>
                </a:solidFill>
                <a:cs typeface="Calibri Light" panose="020F0302020204030204" pitchFamily="34" charset="0"/>
              </a:rPr>
              <a:t>objects within the same group are highly similar</a:t>
            </a:r>
            <a:r>
              <a:rPr lang="en-US" sz="2400" dirty="0">
                <a:solidFill>
                  <a:schemeClr val="bg1"/>
                </a:solidFill>
                <a:cs typeface="Calibri Light" panose="020F0302020204030204" pitchFamily="34" charset="0"/>
              </a:rPr>
              <a:t>, while those in different groups are very dissimilar.</a:t>
            </a:r>
          </a:p>
          <a:p>
            <a:pPr>
              <a:lnSpc>
                <a:spcPct val="200000"/>
              </a:lnSpc>
              <a:buFont typeface="Courier New" panose="02070309020205020404" pitchFamily="49" charset="0"/>
              <a:buChar char="o"/>
            </a:pPr>
            <a:r>
              <a:rPr lang="en-US" sz="2400" dirty="0">
                <a:solidFill>
                  <a:schemeClr val="bg1"/>
                </a:solidFill>
                <a:cs typeface="Calibri Light" panose="020F0302020204030204" pitchFamily="34" charset="0"/>
              </a:rPr>
              <a:t>Examples of clustering applications:</a:t>
            </a:r>
          </a:p>
          <a:p>
            <a:pPr lvl="1">
              <a:lnSpc>
                <a:spcPct val="100000"/>
              </a:lnSpc>
            </a:pPr>
            <a:r>
              <a:rPr lang="en-US" dirty="0">
                <a:solidFill>
                  <a:schemeClr val="bg1"/>
                </a:solidFill>
                <a:cs typeface="Calibri Light" panose="020F0302020204030204" pitchFamily="34" charset="0"/>
              </a:rPr>
              <a:t>Grouping documents by topics</a:t>
            </a:r>
          </a:p>
          <a:p>
            <a:pPr lvl="1">
              <a:lnSpc>
                <a:spcPct val="100000"/>
              </a:lnSpc>
            </a:pPr>
            <a:r>
              <a:rPr lang="en-US" dirty="0">
                <a:solidFill>
                  <a:schemeClr val="bg1"/>
                </a:solidFill>
                <a:cs typeface="Calibri Light" panose="020F0302020204030204" pitchFamily="34" charset="0"/>
              </a:rPr>
              <a:t>Segmenting customers by purchasing behaviors</a:t>
            </a:r>
          </a:p>
          <a:p>
            <a:pPr marL="457200" lvl="1" indent="0">
              <a:lnSpc>
                <a:spcPct val="100000"/>
              </a:lnSpc>
              <a:buNone/>
            </a:pPr>
            <a:endParaRPr lang="en-US" dirty="0">
              <a:solidFill>
                <a:schemeClr val="bg1"/>
              </a:solidFill>
              <a:cs typeface="Calibri Light" panose="020F0302020204030204" pitchFamily="34" charset="0"/>
            </a:endParaRPr>
          </a:p>
          <a:p>
            <a:pPr>
              <a:lnSpc>
                <a:spcPct val="100000"/>
              </a:lnSpc>
              <a:buFont typeface="Courier New" panose="02070309020205020404" pitchFamily="49" charset="0"/>
              <a:buChar char="o"/>
            </a:pPr>
            <a:r>
              <a:rPr lang="en-US" sz="2400" dirty="0">
                <a:solidFill>
                  <a:schemeClr val="bg1"/>
                </a:solidFill>
                <a:cs typeface="Calibri Light" panose="020F0302020204030204" pitchFamily="34" charset="0"/>
              </a:rPr>
              <a:t>Clustering is often used for exploratory data analysis to uncover hidden patterns and structures in large datasets.</a:t>
            </a:r>
          </a:p>
        </p:txBody>
      </p:sp>
    </p:spTree>
    <p:extLst>
      <p:ext uri="{BB962C8B-B14F-4D97-AF65-F5344CB8AC3E}">
        <p14:creationId xmlns:p14="http://schemas.microsoft.com/office/powerpoint/2010/main" val="28649009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ACAC20-9017-EE9F-ECBD-52CBCA89E6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A55732-F480-9A1B-BD7D-380CB712A434}"/>
              </a:ext>
            </a:extLst>
          </p:cNvPr>
          <p:cNvSpPr>
            <a:spLocks noGrp="1"/>
          </p:cNvSpPr>
          <p:nvPr>
            <p:ph type="ctrTitle"/>
          </p:nvPr>
        </p:nvSpPr>
        <p:spPr/>
        <p:txBody>
          <a:bodyPr/>
          <a:lstStyle/>
          <a:p>
            <a:pPr algn="l"/>
            <a:r>
              <a:rPr lang="en-US" b="1" dirty="0">
                <a:solidFill>
                  <a:schemeClr val="accent4">
                    <a:lumMod val="40000"/>
                    <a:lumOff val="60000"/>
                  </a:schemeClr>
                </a:solidFill>
              </a:rPr>
              <a:t>Thank you!</a:t>
            </a:r>
          </a:p>
        </p:txBody>
      </p:sp>
      <p:sp>
        <p:nvSpPr>
          <p:cNvPr id="4" name="TextBox 3">
            <a:extLst>
              <a:ext uri="{FF2B5EF4-FFF2-40B4-BE49-F238E27FC236}">
                <a16:creationId xmlns:a16="http://schemas.microsoft.com/office/drawing/2014/main" id="{BD8C8DD7-3BF0-CDE8-4108-634B5F18CB65}"/>
              </a:ext>
            </a:extLst>
          </p:cNvPr>
          <p:cNvSpPr txBox="1"/>
          <p:nvPr/>
        </p:nvSpPr>
        <p:spPr>
          <a:xfrm>
            <a:off x="47500" y="6385999"/>
            <a:ext cx="12192000" cy="584775"/>
          </a:xfrm>
          <a:prstGeom prst="rect">
            <a:avLst/>
          </a:prstGeom>
          <a:noFill/>
        </p:spPr>
        <p:txBody>
          <a:bodyPr wrap="square" rtlCol="0">
            <a:spAutoFit/>
          </a:bodyPr>
          <a:lstStyle/>
          <a:p>
            <a:r>
              <a:rPr lang="en-US" sz="1600" i="1" dirty="0"/>
              <a:t>Acknowledgements</a:t>
            </a:r>
            <a:r>
              <a:rPr lang="en-US" sz="1600" dirty="0"/>
              <a:t>: </a:t>
            </a:r>
            <a:r>
              <a:rPr lang="en-US" sz="1600" i="1" dirty="0"/>
              <a:t>The</a:t>
            </a:r>
            <a:r>
              <a:rPr lang="en-US" sz="1600" dirty="0"/>
              <a:t> </a:t>
            </a:r>
            <a:r>
              <a:rPr lang="en-US" sz="1600" i="1" dirty="0"/>
              <a:t>content in this demonstration was adapted from material I’ve previously developed at the Data Science Institute</a:t>
            </a:r>
          </a:p>
          <a:p>
            <a:endParaRPr lang="en-US" sz="1600" i="1" dirty="0"/>
          </a:p>
        </p:txBody>
      </p:sp>
      <p:sp>
        <p:nvSpPr>
          <p:cNvPr id="10" name="Subtitle 2">
            <a:extLst>
              <a:ext uri="{FF2B5EF4-FFF2-40B4-BE49-F238E27FC236}">
                <a16:creationId xmlns:a16="http://schemas.microsoft.com/office/drawing/2014/main" id="{A1CE27C3-643F-3D15-5C82-55064BE1C5D9}"/>
              </a:ext>
            </a:extLst>
          </p:cNvPr>
          <p:cNvSpPr txBox="1">
            <a:spLocks/>
          </p:cNvSpPr>
          <p:nvPr/>
        </p:nvSpPr>
        <p:spPr>
          <a:xfrm>
            <a:off x="1524000" y="3602038"/>
            <a:ext cx="9144000" cy="1136217"/>
          </a:xfrm>
          <a:prstGeom prst="rect">
            <a:avLst/>
          </a:prstGeom>
          <a:solidFill>
            <a:schemeClr val="tx2">
              <a:lumMod val="25000"/>
            </a:schemeClr>
          </a:solid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b="1" dirty="0"/>
          </a:p>
          <a:p>
            <a:pPr algn="l"/>
            <a:r>
              <a:rPr lang="en-US" dirty="0"/>
              <a:t>Questions?</a:t>
            </a:r>
            <a:endParaRPr lang="en-US" sz="1400" dirty="0"/>
          </a:p>
          <a:p>
            <a:pPr algn="l"/>
            <a:endParaRPr lang="en-US" dirty="0"/>
          </a:p>
          <a:p>
            <a:pPr algn="l"/>
            <a:endParaRPr lang="en-US" dirty="0"/>
          </a:p>
        </p:txBody>
      </p:sp>
    </p:spTree>
    <p:extLst>
      <p:ext uri="{BB962C8B-B14F-4D97-AF65-F5344CB8AC3E}">
        <p14:creationId xmlns:p14="http://schemas.microsoft.com/office/powerpoint/2010/main" val="21952956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540C0F4-CC16-26B7-0C1C-13E0835F2F69}"/>
              </a:ext>
            </a:extLst>
          </p:cNvPr>
          <p:cNvSpPr txBox="1">
            <a:spLocks/>
          </p:cNvSpPr>
          <p:nvPr/>
        </p:nvSpPr>
        <p:spPr>
          <a:xfrm>
            <a:off x="1524000" y="1122363"/>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chemeClr val="accent4">
                    <a:lumMod val="40000"/>
                    <a:lumOff val="60000"/>
                  </a:schemeClr>
                </a:solidFill>
              </a:rPr>
              <a:t>Appendix</a:t>
            </a:r>
          </a:p>
        </p:txBody>
      </p:sp>
    </p:spTree>
    <p:extLst>
      <p:ext uri="{BB962C8B-B14F-4D97-AF65-F5344CB8AC3E}">
        <p14:creationId xmlns:p14="http://schemas.microsoft.com/office/powerpoint/2010/main" val="20310229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a:extLst>
            <a:ext uri="{FF2B5EF4-FFF2-40B4-BE49-F238E27FC236}">
              <a16:creationId xmlns:a16="http://schemas.microsoft.com/office/drawing/2014/main" id="{FD3FCC85-3602-B193-3F15-25DB6F31697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B28095-1228-5C1B-AC13-022AF5021444}"/>
              </a:ext>
            </a:extLst>
          </p:cNvPr>
          <p:cNvSpPr>
            <a:spLocks noGrp="1"/>
          </p:cNvSpPr>
          <p:nvPr>
            <p:ph idx="1"/>
          </p:nvPr>
        </p:nvSpPr>
        <p:spPr>
          <a:xfrm>
            <a:off x="702128" y="1624327"/>
            <a:ext cx="10067471" cy="4351338"/>
          </a:xfrm>
        </p:spPr>
        <p:txBody>
          <a:bodyPr>
            <a:noAutofit/>
          </a:bodyPr>
          <a:lstStyle/>
          <a:p>
            <a:pPr>
              <a:buFont typeface="Courier New" panose="02070309020205020404" pitchFamily="49" charset="0"/>
              <a:buChar char="o"/>
            </a:pPr>
            <a:r>
              <a:rPr lang="en-CA" sz="2400" dirty="0">
                <a:solidFill>
                  <a:schemeClr val="bg1"/>
                </a:solidFill>
              </a:rPr>
              <a:t>Before any analysis or modeling, it’s essential to </a:t>
            </a:r>
            <a:r>
              <a:rPr lang="en-CA" sz="2400" b="1" dirty="0">
                <a:solidFill>
                  <a:schemeClr val="bg1"/>
                </a:solidFill>
              </a:rPr>
              <a:t>explore your data</a:t>
            </a:r>
            <a:r>
              <a:rPr lang="en-CA" sz="2400" dirty="0">
                <a:solidFill>
                  <a:schemeClr val="bg1"/>
                </a:solidFill>
              </a:rPr>
              <a:t> to understand its structure and quality.</a:t>
            </a:r>
          </a:p>
          <a:p>
            <a:pPr>
              <a:buFont typeface="Courier New" panose="02070309020205020404" pitchFamily="49" charset="0"/>
              <a:buChar char="o"/>
            </a:pPr>
            <a:r>
              <a:rPr lang="en-CA" sz="2400" dirty="0">
                <a:solidFill>
                  <a:schemeClr val="bg1"/>
                </a:solidFill>
              </a:rPr>
              <a:t>EDA helps reveal </a:t>
            </a:r>
            <a:r>
              <a:rPr lang="en-CA" sz="2400" b="1" dirty="0">
                <a:solidFill>
                  <a:schemeClr val="bg1"/>
                </a:solidFill>
              </a:rPr>
              <a:t>distributions</a:t>
            </a:r>
            <a:r>
              <a:rPr lang="en-CA" sz="2400" dirty="0">
                <a:solidFill>
                  <a:schemeClr val="bg1"/>
                </a:solidFill>
              </a:rPr>
              <a:t>, </a:t>
            </a:r>
            <a:r>
              <a:rPr lang="en-CA" sz="2400" b="1" dirty="0">
                <a:solidFill>
                  <a:schemeClr val="bg1"/>
                </a:solidFill>
              </a:rPr>
              <a:t>relationships</a:t>
            </a:r>
            <a:r>
              <a:rPr lang="en-CA" sz="2400" dirty="0">
                <a:solidFill>
                  <a:schemeClr val="bg1"/>
                </a:solidFill>
              </a:rPr>
              <a:t>, </a:t>
            </a:r>
            <a:r>
              <a:rPr lang="en-CA" sz="2400" b="1" dirty="0">
                <a:solidFill>
                  <a:schemeClr val="bg1"/>
                </a:solidFill>
              </a:rPr>
              <a:t>outliers</a:t>
            </a:r>
            <a:r>
              <a:rPr lang="en-CA" sz="2400" dirty="0">
                <a:solidFill>
                  <a:schemeClr val="bg1"/>
                </a:solidFill>
              </a:rPr>
              <a:t>, </a:t>
            </a:r>
            <a:r>
              <a:rPr lang="en-CA" sz="2400" b="1" dirty="0">
                <a:solidFill>
                  <a:schemeClr val="bg1"/>
                </a:solidFill>
              </a:rPr>
              <a:t>missing values</a:t>
            </a:r>
            <a:r>
              <a:rPr lang="en-CA" sz="2400" dirty="0">
                <a:solidFill>
                  <a:schemeClr val="bg1"/>
                </a:solidFill>
              </a:rPr>
              <a:t>, and guides </a:t>
            </a:r>
            <a:r>
              <a:rPr lang="en-CA" sz="2400" b="1" dirty="0">
                <a:solidFill>
                  <a:schemeClr val="bg1"/>
                </a:solidFill>
              </a:rPr>
              <a:t>model building</a:t>
            </a:r>
            <a:r>
              <a:rPr lang="en-CA" sz="2400" dirty="0">
                <a:solidFill>
                  <a:schemeClr val="bg1"/>
                </a:solidFill>
              </a:rPr>
              <a:t>.</a:t>
            </a:r>
          </a:p>
          <a:p>
            <a:pPr>
              <a:buFont typeface="Courier New" panose="02070309020205020404" pitchFamily="49" charset="0"/>
              <a:buChar char="o"/>
            </a:pPr>
            <a:r>
              <a:rPr lang="en-CA" sz="2400" b="0" dirty="0">
                <a:solidFill>
                  <a:schemeClr val="bg1"/>
                </a:solidFill>
                <a:effectLst/>
              </a:rPr>
              <a:t>3 main steps</a:t>
            </a:r>
          </a:p>
          <a:p>
            <a:pPr marL="457200" lvl="1" indent="0">
              <a:buNone/>
            </a:pPr>
            <a:r>
              <a:rPr lang="en-CA" b="0" dirty="0">
                <a:solidFill>
                  <a:schemeClr val="bg1"/>
                </a:solidFill>
                <a:effectLst/>
              </a:rPr>
              <a:t>1. Inspect the raw data </a:t>
            </a:r>
            <a:r>
              <a:rPr lang="en-CA" b="0" dirty="0">
                <a:solidFill>
                  <a:schemeClr val="bg1"/>
                </a:solidFill>
                <a:effectLst/>
                <a:sym typeface="Wingdings" pitchFamily="2" charset="2"/>
              </a:rPr>
              <a:t></a:t>
            </a:r>
            <a:r>
              <a:rPr lang="en-CA" b="0" dirty="0">
                <a:solidFill>
                  <a:schemeClr val="bg1"/>
                </a:solidFill>
                <a:effectLst/>
              </a:rPr>
              <a:t> get a feel for what’s in the dataset.</a:t>
            </a:r>
          </a:p>
          <a:p>
            <a:pPr marL="457200" lvl="1" indent="0">
              <a:buNone/>
            </a:pPr>
            <a:r>
              <a:rPr lang="en-CA" b="0" dirty="0">
                <a:solidFill>
                  <a:schemeClr val="bg1"/>
                </a:solidFill>
                <a:effectLst/>
              </a:rPr>
              <a:t>2. Compute summary statistics </a:t>
            </a:r>
            <a:r>
              <a:rPr lang="en-CA" b="0" dirty="0">
                <a:solidFill>
                  <a:schemeClr val="bg1"/>
                </a:solidFill>
                <a:effectLst/>
                <a:sym typeface="Wingdings" pitchFamily="2" charset="2"/>
              </a:rPr>
              <a:t></a:t>
            </a:r>
            <a:r>
              <a:rPr lang="en-CA" b="0" dirty="0">
                <a:solidFill>
                  <a:schemeClr val="bg1"/>
                </a:solidFill>
                <a:effectLst/>
              </a:rPr>
              <a:t> e.g., mean, median, interquartile range.</a:t>
            </a:r>
          </a:p>
          <a:p>
            <a:pPr marL="457200" lvl="1" indent="0">
              <a:buNone/>
            </a:pPr>
            <a:r>
              <a:rPr lang="en-CA" b="0" dirty="0">
                <a:solidFill>
                  <a:schemeClr val="bg1"/>
                </a:solidFill>
                <a:effectLst/>
              </a:rPr>
              <a:t>3. Visualize the data </a:t>
            </a:r>
            <a:r>
              <a:rPr lang="en-CA" b="0" dirty="0">
                <a:solidFill>
                  <a:schemeClr val="bg1"/>
                </a:solidFill>
                <a:effectLst/>
                <a:sym typeface="Wingdings" pitchFamily="2" charset="2"/>
              </a:rPr>
              <a:t></a:t>
            </a:r>
            <a:r>
              <a:rPr lang="en-CA" b="0" dirty="0">
                <a:solidFill>
                  <a:schemeClr val="bg1"/>
                </a:solidFill>
                <a:effectLst/>
              </a:rPr>
              <a:t> use plots to spot patterns and anomalies.</a:t>
            </a:r>
          </a:p>
          <a:p>
            <a:pPr>
              <a:buFont typeface="Courier New" panose="02070309020205020404" pitchFamily="49" charset="0"/>
              <a:buChar char="o"/>
            </a:pPr>
            <a:endParaRPr lang="en-CA" sz="2400" b="0" dirty="0">
              <a:solidFill>
                <a:schemeClr val="bg1"/>
              </a:solidFill>
              <a:effectLst/>
            </a:endParaRPr>
          </a:p>
        </p:txBody>
      </p:sp>
      <p:sp>
        <p:nvSpPr>
          <p:cNvPr id="2" name="Title 1">
            <a:extLst>
              <a:ext uri="{FF2B5EF4-FFF2-40B4-BE49-F238E27FC236}">
                <a16:creationId xmlns:a16="http://schemas.microsoft.com/office/drawing/2014/main" id="{DEE6C44C-5596-D522-5E10-CBE26FC962F1}"/>
              </a:ext>
            </a:extLst>
          </p:cNvPr>
          <p:cNvSpPr>
            <a:spLocks noGrp="1"/>
          </p:cNvSpPr>
          <p:nvPr>
            <p:ph type="title"/>
          </p:nvPr>
        </p:nvSpPr>
        <p:spPr/>
        <p:txBody>
          <a:bodyPr/>
          <a:lstStyle/>
          <a:p>
            <a:r>
              <a:rPr lang="en-US" dirty="0">
                <a:solidFill>
                  <a:schemeClr val="bg1"/>
                </a:solidFill>
              </a:rPr>
              <a:t>Exploratory data analysis</a:t>
            </a:r>
          </a:p>
        </p:txBody>
      </p:sp>
      <p:pic>
        <p:nvPicPr>
          <p:cNvPr id="2056" name="Picture 8" descr="Median Icon: Over 920 Royalty-Free Licensable Stock Illustrations &amp;  Drawings | Shutterstock">
            <a:extLst>
              <a:ext uri="{FF2B5EF4-FFF2-40B4-BE49-F238E27FC236}">
                <a16:creationId xmlns:a16="http://schemas.microsoft.com/office/drawing/2014/main" id="{BD10219C-261D-FB7E-A6CF-F806D84499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461" t="7143" r="15539" b="13571"/>
          <a:stretch/>
        </p:blipFill>
        <p:spPr bwMode="auto">
          <a:xfrm>
            <a:off x="4870138" y="5214070"/>
            <a:ext cx="1524000" cy="153089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42+ Thousand Data Clipart Royalty-Free Images, Stock Photos &amp; Pictures |  Shutterstock">
            <a:extLst>
              <a:ext uri="{FF2B5EF4-FFF2-40B4-BE49-F238E27FC236}">
                <a16:creationId xmlns:a16="http://schemas.microsoft.com/office/drawing/2014/main" id="{5600B637-8D78-A8D4-8657-6B08A5768E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473" y="5220623"/>
            <a:ext cx="1749595" cy="153089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Scatter Plot Analysis: Over 1,187 Royalty-Free Licensable Stock  Illustrations &amp; Drawings | Shutterstock">
            <a:extLst>
              <a:ext uri="{FF2B5EF4-FFF2-40B4-BE49-F238E27FC236}">
                <a16:creationId xmlns:a16="http://schemas.microsoft.com/office/drawing/2014/main" id="{CDE69C28-65EA-F81A-99A5-77660D10A1A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03" t="9707" r="8136" b="9286"/>
          <a:stretch/>
        </p:blipFill>
        <p:spPr bwMode="auto">
          <a:xfrm>
            <a:off x="6692277" y="5373373"/>
            <a:ext cx="1342065" cy="1329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93991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a:extLst>
            <a:ext uri="{FF2B5EF4-FFF2-40B4-BE49-F238E27FC236}">
              <a16:creationId xmlns:a16="http://schemas.microsoft.com/office/drawing/2014/main" id="{E5F399D3-7CF0-0960-1217-C26EB2152D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B73C65-FBDA-D672-C5E1-4A2CDBE7F62D}"/>
              </a:ext>
            </a:extLst>
          </p:cNvPr>
          <p:cNvSpPr>
            <a:spLocks noGrp="1"/>
          </p:cNvSpPr>
          <p:nvPr>
            <p:ph type="title"/>
          </p:nvPr>
        </p:nvSpPr>
        <p:spPr/>
        <p:txBody>
          <a:bodyPr/>
          <a:lstStyle/>
          <a:p>
            <a:r>
              <a:rPr lang="en-US" dirty="0">
                <a:solidFill>
                  <a:schemeClr val="bg1"/>
                </a:solidFill>
                <a:latin typeface="Courier" pitchFamily="2" charset="0"/>
              </a:rPr>
              <a:t>Python code</a:t>
            </a:r>
          </a:p>
        </p:txBody>
      </p:sp>
      <p:sp>
        <p:nvSpPr>
          <p:cNvPr id="5" name="Content Placeholder 4">
            <a:extLst>
              <a:ext uri="{FF2B5EF4-FFF2-40B4-BE49-F238E27FC236}">
                <a16:creationId xmlns:a16="http://schemas.microsoft.com/office/drawing/2014/main" id="{B461E456-0896-957A-40D0-A9DB765693EF}"/>
              </a:ext>
            </a:extLst>
          </p:cNvPr>
          <p:cNvSpPr>
            <a:spLocks noGrp="1"/>
          </p:cNvSpPr>
          <p:nvPr>
            <p:ph idx="1"/>
          </p:nvPr>
        </p:nvSpPr>
        <p:spPr>
          <a:xfrm>
            <a:off x="838200" y="1825625"/>
            <a:ext cx="10515600" cy="4667250"/>
          </a:xfrm>
          <a:solidFill>
            <a:schemeClr val="tx2">
              <a:lumMod val="25000"/>
            </a:schemeClr>
          </a:solidFill>
        </p:spPr>
        <p:txBody>
          <a:bodyPr>
            <a:normAutofit fontScale="92500" lnSpcReduction="20000"/>
          </a:bodyPr>
          <a:lstStyle/>
          <a:p>
            <a:pPr marL="0" indent="0">
              <a:buNone/>
            </a:pPr>
            <a:endParaRPr lang="en-CA" sz="2400" b="0" dirty="0">
              <a:solidFill>
                <a:srgbClr val="7CA668"/>
              </a:solidFill>
              <a:effectLst/>
              <a:latin typeface="Menlo" panose="020B0609030804020204" pitchFamily="49" charset="0"/>
            </a:endParaRPr>
          </a:p>
          <a:p>
            <a:pPr marL="0" indent="0">
              <a:buNone/>
            </a:pPr>
            <a:r>
              <a:rPr lang="en-CA" sz="2400" dirty="0">
                <a:solidFill>
                  <a:srgbClr val="7CA668"/>
                </a:solidFill>
                <a:latin typeface="Menlo" panose="020B0609030804020204" pitchFamily="49" charset="0"/>
              </a:rPr>
              <a:t># 1</a:t>
            </a:r>
            <a:r>
              <a:rPr lang="en-CA" sz="2400" b="0" dirty="0">
                <a:solidFill>
                  <a:srgbClr val="7CA668"/>
                </a:solidFill>
                <a:effectLst/>
                <a:latin typeface="Menlo" panose="020B0609030804020204" pitchFamily="49" charset="0"/>
              </a:rPr>
              <a:t>. Inspect the data by viewing the first few rows </a:t>
            </a:r>
          </a:p>
          <a:p>
            <a:pPr marL="0" indent="0">
              <a:buNone/>
            </a:pPr>
            <a:r>
              <a:rPr lang="en-CA" sz="2400" b="0" dirty="0" err="1">
                <a:solidFill>
                  <a:srgbClr val="9CDCFE"/>
                </a:solidFill>
                <a:effectLst/>
                <a:latin typeface="Menlo" panose="020B0609030804020204" pitchFamily="49" charset="0"/>
              </a:rPr>
              <a:t>penguins</a:t>
            </a:r>
            <a:r>
              <a:rPr lang="en-CA" sz="2400" b="0" dirty="0" err="1">
                <a:effectLst/>
                <a:latin typeface="Menlo" panose="020B0609030804020204" pitchFamily="49" charset="0"/>
              </a:rPr>
              <a:t>.</a:t>
            </a:r>
            <a:r>
              <a:rPr lang="en-CA" sz="2400" b="0" dirty="0" err="1">
                <a:solidFill>
                  <a:srgbClr val="DCDCAA"/>
                </a:solidFill>
                <a:effectLst/>
                <a:latin typeface="Menlo" panose="020B0609030804020204" pitchFamily="49" charset="0"/>
              </a:rPr>
              <a:t>info</a:t>
            </a:r>
            <a:r>
              <a:rPr lang="en-CA" sz="2400" b="0" dirty="0">
                <a:effectLst/>
                <a:latin typeface="Menlo" panose="020B0609030804020204" pitchFamily="49" charset="0"/>
              </a:rPr>
              <a:t>()</a:t>
            </a:r>
            <a:endParaRPr lang="en-CA" sz="2400" dirty="0">
              <a:latin typeface="Menlo" panose="020B0609030804020204" pitchFamily="49" charset="0"/>
            </a:endParaRPr>
          </a:p>
          <a:p>
            <a:pPr marL="0" indent="0">
              <a:buNone/>
            </a:pPr>
            <a:r>
              <a:rPr lang="en-CA" sz="2600" b="0" dirty="0">
                <a:effectLst/>
                <a:latin typeface="Menlo" panose="020B0609030804020204" pitchFamily="49" charset="0"/>
              </a:rPr>
              <a:t>&lt;class '</a:t>
            </a:r>
            <a:r>
              <a:rPr lang="en-CA" sz="2600" b="0" dirty="0" err="1">
                <a:effectLst/>
                <a:latin typeface="Menlo" panose="020B0609030804020204" pitchFamily="49" charset="0"/>
              </a:rPr>
              <a:t>pandas.core.frame.DataFrame</a:t>
            </a:r>
            <a:r>
              <a:rPr lang="en-CA" sz="2600" b="0" dirty="0">
                <a:effectLst/>
                <a:latin typeface="Menlo" panose="020B0609030804020204" pitchFamily="49" charset="0"/>
              </a:rPr>
              <a:t>'&gt;</a:t>
            </a:r>
          </a:p>
          <a:p>
            <a:pPr marL="0" indent="0">
              <a:buNone/>
            </a:pPr>
            <a:r>
              <a:rPr lang="en-CA" sz="2600" b="0" dirty="0" err="1">
                <a:effectLst/>
                <a:latin typeface="Menlo" panose="020B0609030804020204" pitchFamily="49" charset="0"/>
              </a:rPr>
              <a:t>RangeIndex</a:t>
            </a:r>
            <a:r>
              <a:rPr lang="en-CA" sz="2600" b="0" dirty="0">
                <a:effectLst/>
                <a:latin typeface="Menlo" panose="020B0609030804020204" pitchFamily="49" charset="0"/>
              </a:rPr>
              <a:t>: 342 entries, 0 to 341</a:t>
            </a:r>
          </a:p>
          <a:p>
            <a:pPr marL="0" indent="0">
              <a:buNone/>
            </a:pPr>
            <a:r>
              <a:rPr lang="en-CA" sz="2600" b="0" dirty="0">
                <a:effectLst/>
                <a:latin typeface="Menlo" panose="020B0609030804020204" pitchFamily="49" charset="0"/>
              </a:rPr>
              <a:t>Data columns (total 2 columns):</a:t>
            </a:r>
          </a:p>
          <a:p>
            <a:pPr marL="0" indent="0">
              <a:buNone/>
            </a:pPr>
            <a:r>
              <a:rPr lang="en-CA" sz="2600" b="0" dirty="0">
                <a:effectLst/>
                <a:latin typeface="Menlo" panose="020B0609030804020204" pitchFamily="49" charset="0"/>
              </a:rPr>
              <a:t> #   Column             Non-Null Count  </a:t>
            </a:r>
            <a:r>
              <a:rPr lang="en-CA" sz="2600" b="0" dirty="0" err="1">
                <a:effectLst/>
                <a:latin typeface="Menlo" panose="020B0609030804020204" pitchFamily="49" charset="0"/>
              </a:rPr>
              <a:t>Dtype</a:t>
            </a:r>
            <a:r>
              <a:rPr lang="en-CA" sz="2600" b="0" dirty="0">
                <a:effectLst/>
                <a:latin typeface="Menlo" panose="020B0609030804020204" pitchFamily="49" charset="0"/>
              </a:rPr>
              <a:t>  </a:t>
            </a:r>
          </a:p>
          <a:p>
            <a:pPr marL="0" indent="0">
              <a:buNone/>
            </a:pPr>
            <a:r>
              <a:rPr lang="en-CA" sz="2600" b="0" dirty="0">
                <a:effectLst/>
                <a:latin typeface="Menlo" panose="020B0609030804020204" pitchFamily="49" charset="0"/>
              </a:rPr>
              <a:t>---  ------             --------------  -----  </a:t>
            </a:r>
          </a:p>
          <a:p>
            <a:pPr marL="0" indent="0">
              <a:buNone/>
            </a:pPr>
            <a:r>
              <a:rPr lang="en-CA" sz="2600" b="0" dirty="0">
                <a:effectLst/>
                <a:latin typeface="Menlo" panose="020B0609030804020204" pitchFamily="49" charset="0"/>
              </a:rPr>
              <a:t> 0   </a:t>
            </a:r>
            <a:r>
              <a:rPr lang="en-CA" sz="2600" b="0" dirty="0" err="1">
                <a:effectLst/>
                <a:latin typeface="Menlo" panose="020B0609030804020204" pitchFamily="49" charset="0"/>
              </a:rPr>
              <a:t>bill_length_mm</a:t>
            </a:r>
            <a:r>
              <a:rPr lang="en-CA" sz="2600" b="0" dirty="0">
                <a:effectLst/>
                <a:latin typeface="Menlo" panose="020B0609030804020204" pitchFamily="49" charset="0"/>
              </a:rPr>
              <a:t>     342 non-null    float64</a:t>
            </a:r>
          </a:p>
          <a:p>
            <a:pPr marL="0" indent="0">
              <a:buNone/>
            </a:pPr>
            <a:r>
              <a:rPr lang="en-CA" sz="2600" b="0" dirty="0">
                <a:effectLst/>
                <a:latin typeface="Menlo" panose="020B0609030804020204" pitchFamily="49" charset="0"/>
              </a:rPr>
              <a:t> 1   </a:t>
            </a:r>
            <a:r>
              <a:rPr lang="en-CA" sz="2600" b="0" dirty="0" err="1">
                <a:effectLst/>
                <a:latin typeface="Menlo" panose="020B0609030804020204" pitchFamily="49" charset="0"/>
              </a:rPr>
              <a:t>flipper_length_mm</a:t>
            </a:r>
            <a:r>
              <a:rPr lang="en-CA" sz="2600" b="0" dirty="0">
                <a:effectLst/>
                <a:latin typeface="Menlo" panose="020B0609030804020204" pitchFamily="49" charset="0"/>
              </a:rPr>
              <a:t>  342 non-null    int64  </a:t>
            </a:r>
          </a:p>
          <a:p>
            <a:pPr marL="0" indent="0">
              <a:buNone/>
            </a:pPr>
            <a:r>
              <a:rPr lang="en-CA" sz="2600" b="0" dirty="0" err="1">
                <a:effectLst/>
                <a:latin typeface="Menlo" panose="020B0609030804020204" pitchFamily="49" charset="0"/>
              </a:rPr>
              <a:t>dtypes</a:t>
            </a:r>
            <a:r>
              <a:rPr lang="en-CA" sz="2600" b="0" dirty="0">
                <a:effectLst/>
                <a:latin typeface="Menlo" panose="020B0609030804020204" pitchFamily="49" charset="0"/>
              </a:rPr>
              <a:t>: float64(1), int64(1)</a:t>
            </a:r>
          </a:p>
          <a:p>
            <a:pPr marL="0" indent="0">
              <a:buNone/>
            </a:pPr>
            <a:r>
              <a:rPr lang="en-CA" sz="2600" b="0" dirty="0">
                <a:effectLst/>
                <a:latin typeface="Menlo" panose="020B0609030804020204" pitchFamily="49" charset="0"/>
              </a:rPr>
              <a:t>memory usage: 5.5 KB</a:t>
            </a:r>
            <a:endParaRPr lang="en-US" sz="3000" dirty="0"/>
          </a:p>
        </p:txBody>
      </p:sp>
    </p:spTree>
    <p:extLst>
      <p:ext uri="{BB962C8B-B14F-4D97-AF65-F5344CB8AC3E}">
        <p14:creationId xmlns:p14="http://schemas.microsoft.com/office/powerpoint/2010/main" val="27624867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a:extLst>
            <a:ext uri="{FF2B5EF4-FFF2-40B4-BE49-F238E27FC236}">
              <a16:creationId xmlns:a16="http://schemas.microsoft.com/office/drawing/2014/main" id="{594298D9-0C2A-28B2-5B54-B7924C93A1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7E68B2-3280-F4A5-3E25-8A98BB5256A5}"/>
              </a:ext>
            </a:extLst>
          </p:cNvPr>
          <p:cNvSpPr>
            <a:spLocks noGrp="1"/>
          </p:cNvSpPr>
          <p:nvPr>
            <p:ph type="title"/>
          </p:nvPr>
        </p:nvSpPr>
        <p:spPr/>
        <p:txBody>
          <a:bodyPr/>
          <a:lstStyle/>
          <a:p>
            <a:r>
              <a:rPr lang="en-US" dirty="0">
                <a:solidFill>
                  <a:schemeClr val="bg1"/>
                </a:solidFill>
                <a:latin typeface="Courier" pitchFamily="2" charset="0"/>
              </a:rPr>
              <a:t>Python code</a:t>
            </a:r>
          </a:p>
        </p:txBody>
      </p:sp>
      <p:sp>
        <p:nvSpPr>
          <p:cNvPr id="5" name="Content Placeholder 4">
            <a:extLst>
              <a:ext uri="{FF2B5EF4-FFF2-40B4-BE49-F238E27FC236}">
                <a16:creationId xmlns:a16="http://schemas.microsoft.com/office/drawing/2014/main" id="{A409DD42-030A-ABAD-E833-EF905EC100B8}"/>
              </a:ext>
            </a:extLst>
          </p:cNvPr>
          <p:cNvSpPr>
            <a:spLocks noGrp="1"/>
          </p:cNvSpPr>
          <p:nvPr>
            <p:ph idx="1"/>
          </p:nvPr>
        </p:nvSpPr>
        <p:spPr>
          <a:xfrm>
            <a:off x="838200" y="1690689"/>
            <a:ext cx="10515600" cy="4583112"/>
          </a:xfrm>
          <a:solidFill>
            <a:schemeClr val="tx2">
              <a:lumMod val="25000"/>
            </a:schemeClr>
          </a:solidFill>
        </p:spPr>
        <p:txBody>
          <a:bodyPr>
            <a:normAutofit/>
          </a:bodyPr>
          <a:lstStyle/>
          <a:p>
            <a:pPr marL="0" indent="0">
              <a:buNone/>
            </a:pPr>
            <a:endParaRPr lang="en-CA" sz="2400" b="0" dirty="0">
              <a:solidFill>
                <a:srgbClr val="7CA668"/>
              </a:solidFill>
              <a:effectLst/>
              <a:latin typeface="Menlo" panose="020B0609030804020204" pitchFamily="49" charset="0"/>
            </a:endParaRPr>
          </a:p>
          <a:p>
            <a:pPr marL="0" indent="0">
              <a:buNone/>
            </a:pPr>
            <a:r>
              <a:rPr lang="en-CA" sz="2400" b="0" dirty="0">
                <a:solidFill>
                  <a:srgbClr val="7CA668"/>
                </a:solidFill>
                <a:effectLst/>
                <a:latin typeface="Menlo" panose="020B0609030804020204" pitchFamily="49" charset="0"/>
              </a:rPr>
              <a:t># 2. Summarise data by computing summary statistics</a:t>
            </a:r>
            <a:endParaRPr lang="en-CA" sz="2400" b="0" dirty="0">
              <a:solidFill>
                <a:srgbClr val="FFFFFF"/>
              </a:solidFill>
              <a:effectLst/>
              <a:latin typeface="Menlo" panose="020B0609030804020204" pitchFamily="49" charset="0"/>
            </a:endParaRPr>
          </a:p>
          <a:p>
            <a:pPr marL="0" indent="0">
              <a:buNone/>
            </a:pPr>
            <a:r>
              <a:rPr lang="en-CA" sz="2400" b="0" dirty="0" err="1">
                <a:solidFill>
                  <a:srgbClr val="9CDCFE"/>
                </a:solidFill>
                <a:effectLst/>
                <a:latin typeface="Menlo" panose="020B0609030804020204" pitchFamily="49" charset="0"/>
              </a:rPr>
              <a:t>penguins</a:t>
            </a:r>
            <a:r>
              <a:rPr lang="en-CA" sz="2400" dirty="0" err="1">
                <a:solidFill>
                  <a:srgbClr val="FFFFFF"/>
                </a:solidFill>
                <a:latin typeface="Menlo" panose="020B0609030804020204" pitchFamily="49" charset="0"/>
              </a:rPr>
              <a:t>.</a:t>
            </a:r>
            <a:r>
              <a:rPr lang="en-CA" sz="2400" b="0" dirty="0" err="1">
                <a:solidFill>
                  <a:srgbClr val="DCDCAA"/>
                </a:solidFill>
                <a:effectLst/>
                <a:latin typeface="Menlo" panose="020B0609030804020204" pitchFamily="49" charset="0"/>
              </a:rPr>
              <a:t>describe</a:t>
            </a:r>
            <a:r>
              <a:rPr lang="en-CA" sz="2400" b="0" dirty="0">
                <a:effectLst/>
                <a:latin typeface="Menlo" panose="020B0609030804020204" pitchFamily="49" charset="0"/>
              </a:rPr>
              <a:t>()</a:t>
            </a:r>
            <a:endParaRPr lang="en-US" sz="2400" dirty="0"/>
          </a:p>
        </p:txBody>
      </p:sp>
      <p:graphicFrame>
        <p:nvGraphicFramePr>
          <p:cNvPr id="3" name="Table 2">
            <a:extLst>
              <a:ext uri="{FF2B5EF4-FFF2-40B4-BE49-F238E27FC236}">
                <a16:creationId xmlns:a16="http://schemas.microsoft.com/office/drawing/2014/main" id="{87999971-059A-D500-EBA3-0048F46440C9}"/>
              </a:ext>
            </a:extLst>
          </p:cNvPr>
          <p:cNvGraphicFramePr>
            <a:graphicFrameLocks noGrp="1"/>
          </p:cNvGraphicFramePr>
          <p:nvPr/>
        </p:nvGraphicFramePr>
        <p:xfrm>
          <a:off x="636320" y="2995611"/>
          <a:ext cx="10395858" cy="4149259"/>
        </p:xfrm>
        <a:graphic>
          <a:graphicData uri="http://schemas.openxmlformats.org/drawingml/2006/table">
            <a:tbl>
              <a:tblPr/>
              <a:tblGrid>
                <a:gridCol w="3277973">
                  <a:extLst>
                    <a:ext uri="{9D8B030D-6E8A-4147-A177-3AD203B41FA5}">
                      <a16:colId xmlns:a16="http://schemas.microsoft.com/office/drawing/2014/main" val="894991277"/>
                    </a:ext>
                  </a:extLst>
                </a:gridCol>
                <a:gridCol w="3277973">
                  <a:extLst>
                    <a:ext uri="{9D8B030D-6E8A-4147-A177-3AD203B41FA5}">
                      <a16:colId xmlns:a16="http://schemas.microsoft.com/office/drawing/2014/main" val="333261313"/>
                    </a:ext>
                  </a:extLst>
                </a:gridCol>
                <a:gridCol w="3839912">
                  <a:extLst>
                    <a:ext uri="{9D8B030D-6E8A-4147-A177-3AD203B41FA5}">
                      <a16:colId xmlns:a16="http://schemas.microsoft.com/office/drawing/2014/main" val="3865784781"/>
                    </a:ext>
                  </a:extLst>
                </a:gridCol>
              </a:tblGrid>
              <a:tr h="613579">
                <a:tc>
                  <a:txBody>
                    <a:bodyPr/>
                    <a:lstStyle/>
                    <a:p>
                      <a:pPr algn="l" fontAlgn="ctr"/>
                      <a:endParaRPr lang="en-CA" sz="2400" dirty="0">
                        <a:effectLst/>
                        <a:latin typeface="Menlo" panose="020B0609030804020204" pitchFamily="49" charset="0"/>
                        <a:ea typeface="Menlo" panose="020B0609030804020204" pitchFamily="49" charset="0"/>
                        <a:cs typeface="Menlo" panose="020B0609030804020204" pitchFamily="49" charset="0"/>
                      </a:endParaRPr>
                    </a:p>
                  </a:txBody>
                  <a:tcPr marL="76200" marR="76200" marT="38100" marB="38100" anchor="ctr">
                    <a:lnL>
                      <a:noFill/>
                    </a:lnL>
                    <a:lnR>
                      <a:noFill/>
                    </a:lnR>
                    <a:lnT>
                      <a:noFill/>
                    </a:lnT>
                    <a:lnB>
                      <a:noFill/>
                    </a:lnB>
                    <a:lnTlToBr w="12700" cmpd="sng">
                      <a:noFill/>
                      <a:prstDash val="solid"/>
                    </a:lnTlToBr>
                    <a:lnBlToTr w="12700" cmpd="sng">
                      <a:noFill/>
                      <a:prstDash val="solid"/>
                    </a:lnBlToTr>
                    <a:noFill/>
                  </a:tcPr>
                </a:tc>
                <a:tc>
                  <a:txBody>
                    <a:bodyPr/>
                    <a:lstStyle/>
                    <a:p>
                      <a:pPr algn="l" fontAlgn="ctr"/>
                      <a:r>
                        <a:rPr lang="en-CA" sz="2400" dirty="0" err="1">
                          <a:effectLst/>
                          <a:latin typeface="Menlo" panose="020B0609030804020204" pitchFamily="49" charset="0"/>
                          <a:ea typeface="Menlo" panose="020B0609030804020204" pitchFamily="49" charset="0"/>
                          <a:cs typeface="Menlo" panose="020B0609030804020204" pitchFamily="49" charset="0"/>
                        </a:rPr>
                        <a:t>bill_length_mm</a:t>
                      </a:r>
                      <a:endParaRPr lang="en-CA" sz="2400" dirty="0">
                        <a:effectLst/>
                        <a:latin typeface="Menlo" panose="020B0609030804020204" pitchFamily="49" charset="0"/>
                        <a:ea typeface="Menlo" panose="020B0609030804020204" pitchFamily="49" charset="0"/>
                        <a:cs typeface="Menlo" panose="020B0609030804020204" pitchFamily="49" charset="0"/>
                      </a:endParaRPr>
                    </a:p>
                  </a:txBody>
                  <a:tcPr marL="76200" marR="76200" marT="38100" marB="38100" anchor="ctr">
                    <a:lnL>
                      <a:noFill/>
                    </a:lnL>
                    <a:lnR>
                      <a:noFill/>
                    </a:lnR>
                    <a:lnT>
                      <a:noFill/>
                    </a:lnT>
                    <a:lnB>
                      <a:noFill/>
                    </a:lnB>
                    <a:lnTlToBr w="12700" cmpd="sng">
                      <a:noFill/>
                      <a:prstDash val="solid"/>
                    </a:lnTlToBr>
                    <a:lnBlToTr w="12700" cmpd="sng">
                      <a:noFill/>
                      <a:prstDash val="solid"/>
                    </a:lnBlToTr>
                    <a:noFill/>
                  </a:tcPr>
                </a:tc>
                <a:tc>
                  <a:txBody>
                    <a:bodyPr/>
                    <a:lstStyle/>
                    <a:p>
                      <a:pPr algn="l" fontAlgn="ctr"/>
                      <a:r>
                        <a:rPr lang="en-CA" sz="2400" dirty="0" err="1">
                          <a:effectLst/>
                          <a:latin typeface="Menlo" panose="020B0609030804020204" pitchFamily="49" charset="0"/>
                          <a:ea typeface="Menlo" panose="020B0609030804020204" pitchFamily="49" charset="0"/>
                          <a:cs typeface="Menlo" panose="020B0609030804020204" pitchFamily="49" charset="0"/>
                        </a:rPr>
                        <a:t>flipper_length_mm</a:t>
                      </a:r>
                      <a:endParaRPr lang="en-CA" sz="2400" dirty="0">
                        <a:effectLst/>
                        <a:latin typeface="Menlo" panose="020B0609030804020204" pitchFamily="49" charset="0"/>
                        <a:ea typeface="Menlo" panose="020B0609030804020204" pitchFamily="49" charset="0"/>
                        <a:cs typeface="Menlo" panose="020B0609030804020204" pitchFamily="49" charset="0"/>
                      </a:endParaRPr>
                    </a:p>
                  </a:txBody>
                  <a:tcPr marL="76200" marR="76200" marT="38100" marB="38100" anchor="ctr">
                    <a:lnL>
                      <a:noFill/>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210970170"/>
                  </a:ext>
                </a:extLst>
              </a:tr>
              <a:tr h="340877">
                <a:tc>
                  <a:txBody>
                    <a:bodyPr/>
                    <a:lstStyle/>
                    <a:p>
                      <a:pPr algn="ctr" fontAlgn="ctr"/>
                      <a:r>
                        <a:rPr lang="en-CA" sz="2400" b="0" dirty="0">
                          <a:effectLst/>
                          <a:latin typeface="Menlo" panose="020B0609030804020204" pitchFamily="49" charset="0"/>
                          <a:ea typeface="Menlo" panose="020B0609030804020204" pitchFamily="49" charset="0"/>
                          <a:cs typeface="Menlo" panose="020B0609030804020204" pitchFamily="49" charset="0"/>
                        </a:rPr>
                        <a:t>count</a:t>
                      </a:r>
                    </a:p>
                  </a:txBody>
                  <a:tcPr marL="76200" marR="76200" marT="38100" marB="38100"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CA" sz="2400">
                          <a:effectLst/>
                          <a:latin typeface="Menlo" panose="020B0609030804020204" pitchFamily="49" charset="0"/>
                          <a:ea typeface="Menlo" panose="020B0609030804020204" pitchFamily="49" charset="0"/>
                          <a:cs typeface="Menlo" panose="020B0609030804020204" pitchFamily="49" charset="0"/>
                        </a:rPr>
                        <a:t>342.000000</a:t>
                      </a:r>
                    </a:p>
                  </a:txBody>
                  <a:tcPr marL="76200" marR="76200" marT="38100" marB="38100"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CA" sz="2400" dirty="0">
                          <a:effectLst/>
                          <a:latin typeface="Menlo" panose="020B0609030804020204" pitchFamily="49" charset="0"/>
                          <a:ea typeface="Menlo" panose="020B0609030804020204" pitchFamily="49" charset="0"/>
                          <a:cs typeface="Menlo" panose="020B0609030804020204" pitchFamily="49" charset="0"/>
                        </a:rPr>
                        <a:t>342.000000</a:t>
                      </a:r>
                    </a:p>
                  </a:txBody>
                  <a:tcPr marL="76200" marR="76200" marT="38100" marB="38100" anchor="ctr">
                    <a:lnL>
                      <a:noFill/>
                    </a:lnL>
                    <a:lnR>
                      <a:noFill/>
                    </a:lnR>
                    <a:lnT w="12700" cmpd="sng">
                      <a:noFill/>
                      <a:prstDash val="soli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229762860"/>
                  </a:ext>
                </a:extLst>
              </a:tr>
              <a:tr h="340877">
                <a:tc>
                  <a:txBody>
                    <a:bodyPr/>
                    <a:lstStyle/>
                    <a:p>
                      <a:pPr algn="ctr" fontAlgn="ctr"/>
                      <a:r>
                        <a:rPr lang="en-CA" sz="2400" b="0" dirty="0">
                          <a:effectLst/>
                          <a:latin typeface="Menlo" panose="020B0609030804020204" pitchFamily="49" charset="0"/>
                          <a:ea typeface="Menlo" panose="020B0609030804020204" pitchFamily="49" charset="0"/>
                          <a:cs typeface="Menlo" panose="020B0609030804020204" pitchFamily="49" charset="0"/>
                        </a:rPr>
                        <a:t>mean</a:t>
                      </a:r>
                    </a:p>
                  </a:txBody>
                  <a:tcPr marL="76200" marR="76200" marT="38100" marB="38100"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CA" sz="2400">
                          <a:effectLst/>
                          <a:latin typeface="Menlo" panose="020B0609030804020204" pitchFamily="49" charset="0"/>
                          <a:ea typeface="Menlo" panose="020B0609030804020204" pitchFamily="49" charset="0"/>
                          <a:cs typeface="Menlo" panose="020B0609030804020204" pitchFamily="49" charset="0"/>
                        </a:rPr>
                        <a:t>43.921930</a:t>
                      </a:r>
                    </a:p>
                  </a:txBody>
                  <a:tcPr marL="76200" marR="76200" marT="38100" marB="38100"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CA" sz="2400" dirty="0">
                          <a:effectLst/>
                          <a:latin typeface="Menlo" panose="020B0609030804020204" pitchFamily="49" charset="0"/>
                          <a:ea typeface="Menlo" panose="020B0609030804020204" pitchFamily="49" charset="0"/>
                          <a:cs typeface="Menlo" panose="020B0609030804020204" pitchFamily="49" charset="0"/>
                        </a:rPr>
                        <a:t>200.915205</a:t>
                      </a:r>
                    </a:p>
                  </a:txBody>
                  <a:tcPr marL="76200" marR="76200" marT="38100" marB="3810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555555952"/>
                  </a:ext>
                </a:extLst>
              </a:tr>
              <a:tr h="340877">
                <a:tc>
                  <a:txBody>
                    <a:bodyPr/>
                    <a:lstStyle/>
                    <a:p>
                      <a:pPr algn="ctr" fontAlgn="ctr"/>
                      <a:r>
                        <a:rPr lang="en-CA" sz="2400" b="0" dirty="0">
                          <a:effectLst/>
                          <a:latin typeface="Menlo" panose="020B0609030804020204" pitchFamily="49" charset="0"/>
                          <a:ea typeface="Menlo" panose="020B0609030804020204" pitchFamily="49" charset="0"/>
                          <a:cs typeface="Menlo" panose="020B0609030804020204" pitchFamily="49" charset="0"/>
                        </a:rPr>
                        <a:t>std</a:t>
                      </a:r>
                    </a:p>
                  </a:txBody>
                  <a:tcPr marL="76200" marR="76200" marT="38100" marB="38100"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CA" sz="2400" dirty="0">
                          <a:effectLst/>
                          <a:latin typeface="Menlo" panose="020B0609030804020204" pitchFamily="49" charset="0"/>
                          <a:ea typeface="Menlo" panose="020B0609030804020204" pitchFamily="49" charset="0"/>
                          <a:cs typeface="Menlo" panose="020B0609030804020204" pitchFamily="49" charset="0"/>
                        </a:rPr>
                        <a:t>5.459584</a:t>
                      </a:r>
                    </a:p>
                  </a:txBody>
                  <a:tcPr marL="76200" marR="76200" marT="38100" marB="38100"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CA" sz="2400" dirty="0">
                          <a:effectLst/>
                          <a:latin typeface="Menlo" panose="020B0609030804020204" pitchFamily="49" charset="0"/>
                          <a:ea typeface="Menlo" panose="020B0609030804020204" pitchFamily="49" charset="0"/>
                          <a:cs typeface="Menlo" panose="020B0609030804020204" pitchFamily="49" charset="0"/>
                        </a:rPr>
                        <a:t>14.061714</a:t>
                      </a:r>
                    </a:p>
                  </a:txBody>
                  <a:tcPr marL="76200" marR="76200" marT="38100" marB="3810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464292248"/>
                  </a:ext>
                </a:extLst>
              </a:tr>
              <a:tr h="340877">
                <a:tc>
                  <a:txBody>
                    <a:bodyPr/>
                    <a:lstStyle/>
                    <a:p>
                      <a:pPr algn="ctr" fontAlgn="ctr"/>
                      <a:r>
                        <a:rPr lang="en-CA" sz="2400" b="0" dirty="0">
                          <a:effectLst/>
                          <a:latin typeface="Menlo" panose="020B0609030804020204" pitchFamily="49" charset="0"/>
                          <a:ea typeface="Menlo" panose="020B0609030804020204" pitchFamily="49" charset="0"/>
                          <a:cs typeface="Menlo" panose="020B0609030804020204" pitchFamily="49" charset="0"/>
                        </a:rPr>
                        <a:t>min</a:t>
                      </a:r>
                    </a:p>
                  </a:txBody>
                  <a:tcPr marL="76200" marR="76200" marT="38100" marB="38100"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CA" sz="2400">
                          <a:effectLst/>
                          <a:latin typeface="Menlo" panose="020B0609030804020204" pitchFamily="49" charset="0"/>
                          <a:ea typeface="Menlo" panose="020B0609030804020204" pitchFamily="49" charset="0"/>
                          <a:cs typeface="Menlo" panose="020B0609030804020204" pitchFamily="49" charset="0"/>
                        </a:rPr>
                        <a:t>32.100000</a:t>
                      </a:r>
                    </a:p>
                  </a:txBody>
                  <a:tcPr marL="76200" marR="76200" marT="38100" marB="38100"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CA" sz="2400" dirty="0">
                          <a:effectLst/>
                          <a:latin typeface="Menlo" panose="020B0609030804020204" pitchFamily="49" charset="0"/>
                          <a:ea typeface="Menlo" panose="020B0609030804020204" pitchFamily="49" charset="0"/>
                          <a:cs typeface="Menlo" panose="020B0609030804020204" pitchFamily="49" charset="0"/>
                        </a:rPr>
                        <a:t>172.000000</a:t>
                      </a:r>
                    </a:p>
                  </a:txBody>
                  <a:tcPr marL="76200" marR="76200" marT="38100" marB="3810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55256174"/>
                  </a:ext>
                </a:extLst>
              </a:tr>
              <a:tr h="340877">
                <a:tc>
                  <a:txBody>
                    <a:bodyPr/>
                    <a:lstStyle/>
                    <a:p>
                      <a:pPr algn="ctr" fontAlgn="ctr"/>
                      <a:r>
                        <a:rPr lang="en-CA" sz="2400" b="0" dirty="0">
                          <a:effectLst/>
                          <a:latin typeface="Menlo" panose="020B0609030804020204" pitchFamily="49" charset="0"/>
                          <a:ea typeface="Menlo" panose="020B0609030804020204" pitchFamily="49" charset="0"/>
                          <a:cs typeface="Menlo" panose="020B0609030804020204" pitchFamily="49" charset="0"/>
                        </a:rPr>
                        <a:t>25%</a:t>
                      </a:r>
                    </a:p>
                  </a:txBody>
                  <a:tcPr marL="76200" marR="76200" marT="38100" marB="38100"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CA" sz="2400">
                          <a:effectLst/>
                          <a:latin typeface="Menlo" panose="020B0609030804020204" pitchFamily="49" charset="0"/>
                          <a:ea typeface="Menlo" panose="020B0609030804020204" pitchFamily="49" charset="0"/>
                          <a:cs typeface="Menlo" panose="020B0609030804020204" pitchFamily="49" charset="0"/>
                        </a:rPr>
                        <a:t>39.225000</a:t>
                      </a:r>
                    </a:p>
                  </a:txBody>
                  <a:tcPr marL="76200" marR="76200" marT="38100" marB="38100"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CA" sz="2400" dirty="0">
                          <a:effectLst/>
                          <a:latin typeface="Menlo" panose="020B0609030804020204" pitchFamily="49" charset="0"/>
                          <a:ea typeface="Menlo" panose="020B0609030804020204" pitchFamily="49" charset="0"/>
                          <a:cs typeface="Menlo" panose="020B0609030804020204" pitchFamily="49" charset="0"/>
                        </a:rPr>
                        <a:t>190.000000</a:t>
                      </a:r>
                    </a:p>
                  </a:txBody>
                  <a:tcPr marL="76200" marR="76200" marT="38100" marB="3810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4105112"/>
                  </a:ext>
                </a:extLst>
              </a:tr>
              <a:tr h="340877">
                <a:tc>
                  <a:txBody>
                    <a:bodyPr/>
                    <a:lstStyle/>
                    <a:p>
                      <a:pPr algn="ctr" fontAlgn="ctr"/>
                      <a:r>
                        <a:rPr lang="en-CA" sz="2400" b="0" dirty="0">
                          <a:effectLst/>
                          <a:latin typeface="Menlo" panose="020B0609030804020204" pitchFamily="49" charset="0"/>
                          <a:ea typeface="Menlo" panose="020B0609030804020204" pitchFamily="49" charset="0"/>
                          <a:cs typeface="Menlo" panose="020B0609030804020204" pitchFamily="49" charset="0"/>
                        </a:rPr>
                        <a:t>50%</a:t>
                      </a:r>
                    </a:p>
                  </a:txBody>
                  <a:tcPr marL="76200" marR="76200" marT="38100" marB="38100"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CA" sz="2400" dirty="0">
                          <a:effectLst/>
                          <a:latin typeface="Menlo" panose="020B0609030804020204" pitchFamily="49" charset="0"/>
                          <a:ea typeface="Menlo" panose="020B0609030804020204" pitchFamily="49" charset="0"/>
                          <a:cs typeface="Menlo" panose="020B0609030804020204" pitchFamily="49" charset="0"/>
                        </a:rPr>
                        <a:t>44.450000</a:t>
                      </a:r>
                    </a:p>
                  </a:txBody>
                  <a:tcPr marL="76200" marR="76200" marT="38100" marB="38100"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CA" sz="2400" dirty="0">
                          <a:effectLst/>
                          <a:latin typeface="Menlo" panose="020B0609030804020204" pitchFamily="49" charset="0"/>
                          <a:ea typeface="Menlo" panose="020B0609030804020204" pitchFamily="49" charset="0"/>
                          <a:cs typeface="Menlo" panose="020B0609030804020204" pitchFamily="49" charset="0"/>
                        </a:rPr>
                        <a:t>197.000000</a:t>
                      </a:r>
                    </a:p>
                  </a:txBody>
                  <a:tcPr marL="76200" marR="76200" marT="38100" marB="3810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607530778"/>
                  </a:ext>
                </a:extLst>
              </a:tr>
              <a:tr h="340877">
                <a:tc>
                  <a:txBody>
                    <a:bodyPr/>
                    <a:lstStyle/>
                    <a:p>
                      <a:pPr algn="ctr" fontAlgn="ctr"/>
                      <a:endParaRPr lang="en-CA" sz="2400" b="0" dirty="0">
                        <a:effectLst/>
                        <a:latin typeface="Menlo" panose="020B0609030804020204" pitchFamily="49" charset="0"/>
                        <a:ea typeface="Menlo" panose="020B0609030804020204" pitchFamily="49" charset="0"/>
                        <a:cs typeface="Menlo" panose="020B0609030804020204" pitchFamily="49" charset="0"/>
                      </a:endParaRPr>
                    </a:p>
                  </a:txBody>
                  <a:tcPr marL="76200" marR="76200" marT="38100" marB="38100" anchor="ctr">
                    <a:lnL>
                      <a:noFill/>
                    </a:lnL>
                    <a:lnR>
                      <a:noFill/>
                    </a:lnR>
                    <a:lnT>
                      <a:noFill/>
                    </a:lnT>
                    <a:lnB>
                      <a:noFill/>
                    </a:lnB>
                    <a:lnTlToBr w="12700" cmpd="sng">
                      <a:noFill/>
                      <a:prstDash val="solid"/>
                    </a:lnTlToBr>
                    <a:lnBlToTr w="12700" cmpd="sng">
                      <a:noFill/>
                      <a:prstDash val="solid"/>
                    </a:lnBlToTr>
                    <a:noFill/>
                  </a:tcPr>
                </a:tc>
                <a:tc>
                  <a:txBody>
                    <a:bodyPr/>
                    <a:lstStyle/>
                    <a:p>
                      <a:endParaRPr lang="en-CA" sz="2400">
                        <a:effectLst/>
                        <a:latin typeface="Menlo" panose="020B0609030804020204" pitchFamily="49" charset="0"/>
                        <a:ea typeface="Menlo" panose="020B0609030804020204" pitchFamily="49" charset="0"/>
                        <a:cs typeface="Menlo" panose="020B0609030804020204" pitchFamily="49" charset="0"/>
                      </a:endParaRPr>
                    </a:p>
                  </a:txBody>
                  <a:tcPr marL="76200" marR="76200" marT="38100" marB="38100" anchor="ctr">
                    <a:lnL>
                      <a:noFill/>
                    </a:lnL>
                    <a:lnR>
                      <a:noFill/>
                    </a:lnR>
                    <a:lnT>
                      <a:noFill/>
                    </a:lnT>
                    <a:lnB>
                      <a:noFill/>
                    </a:lnB>
                    <a:lnTlToBr w="12700" cmpd="sng">
                      <a:noFill/>
                      <a:prstDash val="solid"/>
                    </a:lnTlToBr>
                    <a:lnBlToTr w="12700" cmpd="sng">
                      <a:noFill/>
                      <a:prstDash val="solid"/>
                    </a:lnBlToTr>
                    <a:noFill/>
                  </a:tcPr>
                </a:tc>
                <a:tc>
                  <a:txBody>
                    <a:bodyPr/>
                    <a:lstStyle/>
                    <a:p>
                      <a:endParaRPr lang="en-CA" sz="2400" dirty="0">
                        <a:effectLst/>
                        <a:latin typeface="Menlo" panose="020B0609030804020204" pitchFamily="49" charset="0"/>
                        <a:ea typeface="Menlo" panose="020B0609030804020204" pitchFamily="49" charset="0"/>
                        <a:cs typeface="Menlo" panose="020B0609030804020204" pitchFamily="49" charset="0"/>
                      </a:endParaRPr>
                    </a:p>
                  </a:txBody>
                  <a:tcPr marL="76200" marR="76200" marT="38100" marB="3810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983627099"/>
                  </a:ext>
                </a:extLst>
              </a:tr>
              <a:tr h="340877">
                <a:tc>
                  <a:txBody>
                    <a:bodyPr/>
                    <a:lstStyle/>
                    <a:p>
                      <a:pPr algn="ctr" fontAlgn="ctr"/>
                      <a:endParaRPr lang="en-CA" sz="2400" b="0" dirty="0">
                        <a:effectLst/>
                        <a:latin typeface="Menlo" panose="020B0609030804020204" pitchFamily="49" charset="0"/>
                        <a:ea typeface="Menlo" panose="020B0609030804020204" pitchFamily="49" charset="0"/>
                        <a:cs typeface="Menlo" panose="020B0609030804020204" pitchFamily="49" charset="0"/>
                      </a:endParaRPr>
                    </a:p>
                  </a:txBody>
                  <a:tcPr marL="76200" marR="76200" marT="38100" marB="38100" anchor="ctr">
                    <a:lnL>
                      <a:noFill/>
                    </a:lnL>
                    <a:lnR>
                      <a:noFill/>
                    </a:lnR>
                    <a:lnT>
                      <a:noFill/>
                    </a:lnT>
                    <a:lnB>
                      <a:noFill/>
                    </a:lnB>
                    <a:lnTlToBr w="12700" cmpd="sng">
                      <a:noFill/>
                      <a:prstDash val="solid"/>
                    </a:lnTlToBr>
                    <a:lnBlToTr w="12700" cmpd="sng">
                      <a:noFill/>
                      <a:prstDash val="solid"/>
                    </a:lnBlToTr>
                    <a:noFill/>
                  </a:tcPr>
                </a:tc>
                <a:tc>
                  <a:txBody>
                    <a:bodyPr/>
                    <a:lstStyle/>
                    <a:p>
                      <a:endParaRPr lang="en-CA" sz="2400">
                        <a:effectLst/>
                        <a:latin typeface="Menlo" panose="020B0609030804020204" pitchFamily="49" charset="0"/>
                        <a:ea typeface="Menlo" panose="020B0609030804020204" pitchFamily="49" charset="0"/>
                        <a:cs typeface="Menlo" panose="020B0609030804020204" pitchFamily="49" charset="0"/>
                      </a:endParaRPr>
                    </a:p>
                  </a:txBody>
                  <a:tcPr marL="76200" marR="76200" marT="38100" marB="38100" anchor="ctr">
                    <a:lnL>
                      <a:noFill/>
                    </a:lnL>
                    <a:lnR>
                      <a:noFill/>
                    </a:lnR>
                    <a:lnT>
                      <a:noFill/>
                    </a:lnT>
                    <a:lnB>
                      <a:noFill/>
                    </a:lnB>
                    <a:lnTlToBr w="12700" cmpd="sng">
                      <a:noFill/>
                      <a:prstDash val="solid"/>
                    </a:lnTlToBr>
                    <a:lnBlToTr w="12700" cmpd="sng">
                      <a:noFill/>
                      <a:prstDash val="solid"/>
                    </a:lnBlToTr>
                    <a:noFill/>
                  </a:tcPr>
                </a:tc>
                <a:tc>
                  <a:txBody>
                    <a:bodyPr/>
                    <a:lstStyle/>
                    <a:p>
                      <a:endParaRPr lang="en-CA" sz="2400" dirty="0">
                        <a:effectLst/>
                        <a:latin typeface="Menlo" panose="020B0609030804020204" pitchFamily="49" charset="0"/>
                        <a:ea typeface="Menlo" panose="020B0609030804020204" pitchFamily="49" charset="0"/>
                        <a:cs typeface="Menlo" panose="020B0609030804020204" pitchFamily="49" charset="0"/>
                      </a:endParaRPr>
                    </a:p>
                  </a:txBody>
                  <a:tcPr marL="76200" marR="76200" marT="38100" marB="3810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735437592"/>
                  </a:ext>
                </a:extLst>
              </a:tr>
            </a:tbl>
          </a:graphicData>
        </a:graphic>
      </p:graphicFrame>
      <p:sp>
        <p:nvSpPr>
          <p:cNvPr id="4" name="TextBox 3">
            <a:extLst>
              <a:ext uri="{FF2B5EF4-FFF2-40B4-BE49-F238E27FC236}">
                <a16:creationId xmlns:a16="http://schemas.microsoft.com/office/drawing/2014/main" id="{527A45A7-DF1C-B27E-61DC-1494521E1BC4}"/>
              </a:ext>
            </a:extLst>
          </p:cNvPr>
          <p:cNvSpPr txBox="1"/>
          <p:nvPr/>
        </p:nvSpPr>
        <p:spPr>
          <a:xfrm>
            <a:off x="10127876" y="5686608"/>
            <a:ext cx="436338"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ptos" panose="02110004020202020204"/>
                <a:ea typeface="+mn-ea"/>
                <a:cs typeface="+mn-cs"/>
              </a:rPr>
              <a:t>…</a:t>
            </a:r>
          </a:p>
        </p:txBody>
      </p:sp>
    </p:spTree>
    <p:extLst>
      <p:ext uri="{BB962C8B-B14F-4D97-AF65-F5344CB8AC3E}">
        <p14:creationId xmlns:p14="http://schemas.microsoft.com/office/powerpoint/2010/main" val="14601496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a:extLst>
            <a:ext uri="{FF2B5EF4-FFF2-40B4-BE49-F238E27FC236}">
              <a16:creationId xmlns:a16="http://schemas.microsoft.com/office/drawing/2014/main" id="{60150572-B526-ECC6-CFC9-A695C8DA66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83CEA1-593E-7600-7E20-7CC262300E6D}"/>
              </a:ext>
            </a:extLst>
          </p:cNvPr>
          <p:cNvSpPr>
            <a:spLocks noGrp="1"/>
          </p:cNvSpPr>
          <p:nvPr>
            <p:ph type="title"/>
          </p:nvPr>
        </p:nvSpPr>
        <p:spPr/>
        <p:txBody>
          <a:bodyPr/>
          <a:lstStyle/>
          <a:p>
            <a:r>
              <a:rPr lang="en-US" dirty="0">
                <a:solidFill>
                  <a:schemeClr val="bg1"/>
                </a:solidFill>
                <a:latin typeface="Courier" pitchFamily="2" charset="0"/>
              </a:rPr>
              <a:t>Python code</a:t>
            </a:r>
          </a:p>
        </p:txBody>
      </p:sp>
      <p:sp>
        <p:nvSpPr>
          <p:cNvPr id="5" name="Content Placeholder 4">
            <a:extLst>
              <a:ext uri="{FF2B5EF4-FFF2-40B4-BE49-F238E27FC236}">
                <a16:creationId xmlns:a16="http://schemas.microsoft.com/office/drawing/2014/main" id="{BB46FE8F-3285-7EF1-062D-AA26FFB075F7}"/>
              </a:ext>
            </a:extLst>
          </p:cNvPr>
          <p:cNvSpPr>
            <a:spLocks noGrp="1"/>
          </p:cNvSpPr>
          <p:nvPr>
            <p:ph idx="1"/>
          </p:nvPr>
        </p:nvSpPr>
        <p:spPr>
          <a:xfrm>
            <a:off x="838200" y="1690688"/>
            <a:ext cx="10515600" cy="4521387"/>
          </a:xfrm>
          <a:solidFill>
            <a:schemeClr val="tx2">
              <a:lumMod val="25000"/>
            </a:schemeClr>
          </a:solidFill>
        </p:spPr>
        <p:txBody>
          <a:bodyPr>
            <a:normAutofit fontScale="92500" lnSpcReduction="10000"/>
          </a:bodyPr>
          <a:lstStyle/>
          <a:p>
            <a:pPr marL="0" indent="0">
              <a:buNone/>
            </a:pPr>
            <a:endParaRPr lang="en-CA" sz="2400" b="0" dirty="0">
              <a:solidFill>
                <a:srgbClr val="7CA668"/>
              </a:solidFill>
              <a:effectLst/>
              <a:latin typeface="Menlo" panose="020B0609030804020204" pitchFamily="49" charset="0"/>
            </a:endParaRPr>
          </a:p>
          <a:p>
            <a:pPr marL="0" indent="0">
              <a:buNone/>
            </a:pPr>
            <a:r>
              <a:rPr lang="en-CA" sz="2600" b="0" dirty="0">
                <a:solidFill>
                  <a:srgbClr val="7CA668"/>
                </a:solidFill>
                <a:effectLst/>
                <a:latin typeface="Menlo" panose="020B0609030804020204" pitchFamily="49" charset="0"/>
              </a:rPr>
              <a:t># </a:t>
            </a:r>
            <a:r>
              <a:rPr lang="en-CA" sz="2800" b="0" dirty="0">
                <a:solidFill>
                  <a:srgbClr val="7CA668"/>
                </a:solidFill>
                <a:effectLst/>
                <a:latin typeface="Menlo" panose="020B0609030804020204" pitchFamily="49" charset="0"/>
              </a:rPr>
              <a:t>3. Visualize data: </a:t>
            </a:r>
            <a:r>
              <a:rPr lang="en-CA" sz="2600" b="0" dirty="0">
                <a:solidFill>
                  <a:srgbClr val="7CA668"/>
                </a:solidFill>
                <a:effectLst/>
                <a:latin typeface="Menlo" panose="020B0609030804020204" pitchFamily="49" charset="0"/>
              </a:rPr>
              <a:t>Scatter plot for bill_length_mm vs flipper_length_mm</a:t>
            </a:r>
            <a:endParaRPr lang="en-CA" sz="2600" b="0" dirty="0">
              <a:solidFill>
                <a:srgbClr val="FFFFFF"/>
              </a:solidFill>
              <a:effectLst/>
              <a:latin typeface="Menlo" panose="020B0609030804020204" pitchFamily="49" charset="0"/>
            </a:endParaRPr>
          </a:p>
          <a:p>
            <a:pPr marL="0" indent="0">
              <a:buNone/>
            </a:pPr>
            <a:r>
              <a:rPr lang="en-CA" sz="2600" b="0" dirty="0" err="1">
                <a:solidFill>
                  <a:srgbClr val="4EC9B0"/>
                </a:solidFill>
                <a:effectLst/>
                <a:latin typeface="Menlo" panose="020B0609030804020204" pitchFamily="49" charset="0"/>
              </a:rPr>
              <a:t>plt</a:t>
            </a:r>
            <a:r>
              <a:rPr lang="en-CA" sz="2600" b="0" dirty="0" err="1">
                <a:solidFill>
                  <a:srgbClr val="FFFFFF"/>
                </a:solidFill>
                <a:effectLst/>
                <a:latin typeface="Menlo" panose="020B0609030804020204" pitchFamily="49" charset="0"/>
              </a:rPr>
              <a:t>.</a:t>
            </a:r>
            <a:r>
              <a:rPr lang="en-CA" sz="2600" b="0" dirty="0" err="1">
                <a:solidFill>
                  <a:srgbClr val="DCDCAA"/>
                </a:solidFill>
                <a:effectLst/>
                <a:latin typeface="Menlo" panose="020B0609030804020204" pitchFamily="49" charset="0"/>
              </a:rPr>
              <a:t>scatter</a:t>
            </a:r>
            <a:r>
              <a:rPr lang="en-CA" sz="2600" b="0" dirty="0">
                <a:solidFill>
                  <a:srgbClr val="FFFFFF"/>
                </a:solidFill>
                <a:effectLst/>
                <a:latin typeface="Menlo" panose="020B0609030804020204" pitchFamily="49" charset="0"/>
              </a:rPr>
              <a:t>(</a:t>
            </a:r>
            <a:r>
              <a:rPr lang="en-CA" sz="2600" b="0" dirty="0" err="1">
                <a:solidFill>
                  <a:srgbClr val="9CDCFE"/>
                </a:solidFill>
                <a:effectLst/>
                <a:latin typeface="Menlo" panose="020B0609030804020204" pitchFamily="49" charset="0"/>
              </a:rPr>
              <a:t>standardized_penguins</a:t>
            </a:r>
            <a:r>
              <a:rPr lang="en-CA" sz="2600" b="0" dirty="0">
                <a:solidFill>
                  <a:srgbClr val="FFFFFF"/>
                </a:solidFill>
                <a:effectLst/>
                <a:latin typeface="Menlo" panose="020B0609030804020204" pitchFamily="49" charset="0"/>
              </a:rPr>
              <a:t>[</a:t>
            </a:r>
            <a:r>
              <a:rPr lang="en-CA" sz="2600" b="0" dirty="0">
                <a:solidFill>
                  <a:srgbClr val="CE9178"/>
                </a:solidFill>
                <a:effectLst/>
                <a:latin typeface="Menlo" panose="020B0609030804020204" pitchFamily="49" charset="0"/>
              </a:rPr>
              <a:t>'flipper_length_mm'</a:t>
            </a:r>
            <a:r>
              <a:rPr lang="en-CA" sz="2600" b="0" dirty="0">
                <a:solidFill>
                  <a:srgbClr val="FFFFFF"/>
                </a:solidFill>
                <a:effectLst/>
                <a:latin typeface="Menlo" panose="020B0609030804020204" pitchFamily="49" charset="0"/>
              </a:rPr>
              <a:t>], </a:t>
            </a:r>
            <a:r>
              <a:rPr lang="en-CA" sz="2600" b="0" dirty="0" err="1">
                <a:solidFill>
                  <a:srgbClr val="9CDCFE"/>
                </a:solidFill>
                <a:effectLst/>
                <a:latin typeface="Menlo" panose="020B0609030804020204" pitchFamily="49" charset="0"/>
              </a:rPr>
              <a:t>standardized_penguins</a:t>
            </a:r>
            <a:r>
              <a:rPr lang="en-CA" sz="2600" b="0" dirty="0">
                <a:solidFill>
                  <a:srgbClr val="FFFFFF"/>
                </a:solidFill>
                <a:effectLst/>
                <a:latin typeface="Menlo" panose="020B0609030804020204" pitchFamily="49" charset="0"/>
              </a:rPr>
              <a:t>[</a:t>
            </a:r>
            <a:r>
              <a:rPr lang="en-CA" sz="2600" b="0" dirty="0">
                <a:solidFill>
                  <a:srgbClr val="CE9178"/>
                </a:solidFill>
                <a:effectLst/>
                <a:latin typeface="Menlo" panose="020B0609030804020204" pitchFamily="49" charset="0"/>
              </a:rPr>
              <a:t>'bill_length_mm'</a:t>
            </a:r>
            <a:r>
              <a:rPr lang="en-CA" sz="2600" b="0" dirty="0">
                <a:solidFill>
                  <a:srgbClr val="FFFFFF"/>
                </a:solidFill>
                <a:effectLst/>
                <a:latin typeface="Menlo" panose="020B0609030804020204" pitchFamily="49" charset="0"/>
              </a:rPr>
              <a:t>])</a:t>
            </a:r>
          </a:p>
          <a:p>
            <a:pPr marL="0" indent="0">
              <a:buNone/>
            </a:pPr>
            <a:br>
              <a:rPr lang="en-CA" sz="2600" b="0" dirty="0">
                <a:solidFill>
                  <a:srgbClr val="FFFFFF"/>
                </a:solidFill>
                <a:effectLst/>
                <a:latin typeface="Menlo" panose="020B0609030804020204" pitchFamily="49" charset="0"/>
              </a:rPr>
            </a:br>
            <a:r>
              <a:rPr lang="en-CA" sz="2600" b="0" dirty="0">
                <a:solidFill>
                  <a:srgbClr val="7CA668"/>
                </a:solidFill>
                <a:effectLst/>
                <a:latin typeface="Menlo" panose="020B0609030804020204" pitchFamily="49" charset="0"/>
              </a:rPr>
              <a:t># Adding labels</a:t>
            </a:r>
            <a:endParaRPr lang="en-CA" sz="2600" b="0" dirty="0">
              <a:solidFill>
                <a:srgbClr val="FFFFFF"/>
              </a:solidFill>
              <a:effectLst/>
              <a:latin typeface="Menlo" panose="020B0609030804020204" pitchFamily="49" charset="0"/>
            </a:endParaRPr>
          </a:p>
          <a:p>
            <a:pPr marL="0" indent="0">
              <a:buNone/>
            </a:pPr>
            <a:r>
              <a:rPr lang="en-CA" sz="2600" b="0" dirty="0" err="1">
                <a:solidFill>
                  <a:srgbClr val="4EC9B0"/>
                </a:solidFill>
                <a:effectLst/>
                <a:latin typeface="Menlo" panose="020B0609030804020204" pitchFamily="49" charset="0"/>
              </a:rPr>
              <a:t>plt</a:t>
            </a:r>
            <a:r>
              <a:rPr lang="en-CA" sz="2600" b="0" dirty="0" err="1">
                <a:solidFill>
                  <a:srgbClr val="FFFFFF"/>
                </a:solidFill>
                <a:effectLst/>
                <a:latin typeface="Menlo" panose="020B0609030804020204" pitchFamily="49" charset="0"/>
              </a:rPr>
              <a:t>.</a:t>
            </a:r>
            <a:r>
              <a:rPr lang="en-CA" sz="2600" b="0" dirty="0" err="1">
                <a:solidFill>
                  <a:srgbClr val="DCDCAA"/>
                </a:solidFill>
                <a:effectLst/>
                <a:latin typeface="Menlo" panose="020B0609030804020204" pitchFamily="49" charset="0"/>
              </a:rPr>
              <a:t>ylabel</a:t>
            </a:r>
            <a:r>
              <a:rPr lang="en-CA" sz="2600" b="0" dirty="0">
                <a:solidFill>
                  <a:srgbClr val="FFFFFF"/>
                </a:solidFill>
                <a:effectLst/>
                <a:latin typeface="Menlo" panose="020B0609030804020204" pitchFamily="49" charset="0"/>
              </a:rPr>
              <a:t>(</a:t>
            </a:r>
            <a:r>
              <a:rPr lang="en-CA" sz="2600" b="0" dirty="0">
                <a:solidFill>
                  <a:srgbClr val="CE9178"/>
                </a:solidFill>
                <a:effectLst/>
                <a:latin typeface="Menlo" panose="020B0609030804020204" pitchFamily="49" charset="0"/>
              </a:rPr>
              <a:t>'Bill Length (standardized</a:t>
            </a:r>
            <a:r>
              <a:rPr lang="en-CA" sz="2600" dirty="0">
                <a:solidFill>
                  <a:srgbClr val="CE9178"/>
                </a:solidFill>
                <a:latin typeface="Menlo" panose="020B0609030804020204" pitchFamily="49" charset="0"/>
              </a:rPr>
              <a:t>)</a:t>
            </a:r>
            <a:r>
              <a:rPr lang="en-CA" sz="2600" b="0" dirty="0">
                <a:solidFill>
                  <a:srgbClr val="CE9178"/>
                </a:solidFill>
                <a:effectLst/>
                <a:latin typeface="Menlo" panose="020B0609030804020204" pitchFamily="49" charset="0"/>
              </a:rPr>
              <a:t>'</a:t>
            </a:r>
            <a:r>
              <a:rPr lang="en-CA" sz="2600" b="0" dirty="0">
                <a:solidFill>
                  <a:srgbClr val="FFFFFF"/>
                </a:solidFill>
                <a:effectLst/>
                <a:latin typeface="Menlo" panose="020B0609030804020204" pitchFamily="49" charset="0"/>
              </a:rPr>
              <a:t>)</a:t>
            </a:r>
          </a:p>
          <a:p>
            <a:pPr marL="0" indent="0">
              <a:buNone/>
            </a:pPr>
            <a:r>
              <a:rPr lang="en-CA" sz="2600" b="0" dirty="0" err="1">
                <a:solidFill>
                  <a:srgbClr val="4EC9B0"/>
                </a:solidFill>
                <a:effectLst/>
                <a:latin typeface="Menlo" panose="020B0609030804020204" pitchFamily="49" charset="0"/>
              </a:rPr>
              <a:t>plt</a:t>
            </a:r>
            <a:r>
              <a:rPr lang="en-CA" sz="2600" b="0" dirty="0" err="1">
                <a:solidFill>
                  <a:srgbClr val="FFFFFF"/>
                </a:solidFill>
                <a:effectLst/>
                <a:latin typeface="Menlo" panose="020B0609030804020204" pitchFamily="49" charset="0"/>
              </a:rPr>
              <a:t>.</a:t>
            </a:r>
            <a:r>
              <a:rPr lang="en-CA" sz="2600" b="0" dirty="0" err="1">
                <a:solidFill>
                  <a:srgbClr val="DCDCAA"/>
                </a:solidFill>
                <a:effectLst/>
                <a:latin typeface="Menlo" panose="020B0609030804020204" pitchFamily="49" charset="0"/>
              </a:rPr>
              <a:t>xlabel</a:t>
            </a:r>
            <a:r>
              <a:rPr lang="en-CA" sz="2600" b="0" dirty="0">
                <a:solidFill>
                  <a:srgbClr val="FFFFFF"/>
                </a:solidFill>
                <a:effectLst/>
                <a:latin typeface="Menlo" panose="020B0609030804020204" pitchFamily="49" charset="0"/>
              </a:rPr>
              <a:t>(</a:t>
            </a:r>
            <a:r>
              <a:rPr lang="en-CA" sz="2600" b="0" dirty="0">
                <a:solidFill>
                  <a:srgbClr val="CE9178"/>
                </a:solidFill>
                <a:effectLst/>
                <a:latin typeface="Menlo" panose="020B0609030804020204" pitchFamily="49" charset="0"/>
              </a:rPr>
              <a:t>'Flipper Length (standardized)'</a:t>
            </a:r>
            <a:r>
              <a:rPr lang="en-CA" sz="2600" b="0" dirty="0">
                <a:solidFill>
                  <a:srgbClr val="FFFFFF"/>
                </a:solidFill>
                <a:effectLst/>
                <a:latin typeface="Menlo" panose="020B0609030804020204" pitchFamily="49" charset="0"/>
              </a:rPr>
              <a:t>)</a:t>
            </a:r>
          </a:p>
          <a:p>
            <a:pPr marL="0" indent="0">
              <a:buNone/>
            </a:pPr>
            <a:br>
              <a:rPr lang="en-CA" sz="2600" b="0" dirty="0">
                <a:solidFill>
                  <a:srgbClr val="FFFFFF"/>
                </a:solidFill>
                <a:effectLst/>
                <a:latin typeface="Menlo" panose="020B0609030804020204" pitchFamily="49" charset="0"/>
              </a:rPr>
            </a:br>
            <a:r>
              <a:rPr lang="en-CA" sz="2600" b="0" dirty="0">
                <a:solidFill>
                  <a:srgbClr val="7CA668"/>
                </a:solidFill>
                <a:effectLst/>
                <a:latin typeface="Menlo" panose="020B0609030804020204" pitchFamily="49" charset="0"/>
              </a:rPr>
              <a:t># Display the plot</a:t>
            </a:r>
            <a:endParaRPr lang="en-CA" sz="2600" b="0" dirty="0">
              <a:solidFill>
                <a:srgbClr val="FFFFFF"/>
              </a:solidFill>
              <a:effectLst/>
              <a:latin typeface="Menlo" panose="020B0609030804020204" pitchFamily="49" charset="0"/>
            </a:endParaRPr>
          </a:p>
          <a:p>
            <a:pPr marL="0" indent="0">
              <a:buNone/>
            </a:pPr>
            <a:r>
              <a:rPr lang="en-CA" sz="2600" b="0" dirty="0" err="1">
                <a:solidFill>
                  <a:srgbClr val="4EC9B0"/>
                </a:solidFill>
                <a:effectLst/>
                <a:latin typeface="Menlo" panose="020B0609030804020204" pitchFamily="49" charset="0"/>
              </a:rPr>
              <a:t>plt</a:t>
            </a:r>
            <a:r>
              <a:rPr lang="en-CA" sz="2600" b="0" dirty="0" err="1">
                <a:solidFill>
                  <a:srgbClr val="FFFFFF"/>
                </a:solidFill>
                <a:effectLst/>
                <a:latin typeface="Menlo" panose="020B0609030804020204" pitchFamily="49" charset="0"/>
              </a:rPr>
              <a:t>.</a:t>
            </a:r>
            <a:r>
              <a:rPr lang="en-CA" sz="2600" b="0" dirty="0" err="1">
                <a:solidFill>
                  <a:srgbClr val="DCDCAA"/>
                </a:solidFill>
                <a:effectLst/>
                <a:latin typeface="Menlo" panose="020B0609030804020204" pitchFamily="49" charset="0"/>
              </a:rPr>
              <a:t>show</a:t>
            </a:r>
            <a:r>
              <a:rPr lang="en-CA" sz="2600" b="0" dirty="0">
                <a:solidFill>
                  <a:srgbClr val="FFFFFF"/>
                </a:solidFill>
                <a:effectLst/>
                <a:latin typeface="Menlo" panose="020B0609030804020204" pitchFamily="49" charset="0"/>
              </a:rPr>
              <a: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0227358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a:extLst>
            <a:ext uri="{FF2B5EF4-FFF2-40B4-BE49-F238E27FC236}">
              <a16:creationId xmlns:a16="http://schemas.microsoft.com/office/drawing/2014/main" id="{2BDB59B7-242E-D404-9974-6827C65166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2090E8-79E1-86E7-910B-220F51DC4BC9}"/>
              </a:ext>
            </a:extLst>
          </p:cNvPr>
          <p:cNvSpPr>
            <a:spLocks noGrp="1"/>
          </p:cNvSpPr>
          <p:nvPr>
            <p:ph type="title"/>
          </p:nvPr>
        </p:nvSpPr>
        <p:spPr/>
        <p:txBody>
          <a:bodyPr/>
          <a:lstStyle/>
          <a:p>
            <a:r>
              <a:rPr lang="en-US" dirty="0">
                <a:solidFill>
                  <a:schemeClr val="bg1"/>
                </a:solidFill>
                <a:latin typeface="Courier" pitchFamily="2" charset="0"/>
              </a:rPr>
              <a:t>Python code</a:t>
            </a:r>
          </a:p>
        </p:txBody>
      </p:sp>
      <p:sp>
        <p:nvSpPr>
          <p:cNvPr id="5" name="Content Placeholder 4">
            <a:extLst>
              <a:ext uri="{FF2B5EF4-FFF2-40B4-BE49-F238E27FC236}">
                <a16:creationId xmlns:a16="http://schemas.microsoft.com/office/drawing/2014/main" id="{1ACBFAF2-C61D-B036-9760-2DF8FDBB1305}"/>
              </a:ext>
            </a:extLst>
          </p:cNvPr>
          <p:cNvSpPr>
            <a:spLocks noGrp="1"/>
          </p:cNvSpPr>
          <p:nvPr>
            <p:ph idx="1"/>
          </p:nvPr>
        </p:nvSpPr>
        <p:spPr>
          <a:solidFill>
            <a:schemeClr val="tx2">
              <a:lumMod val="25000"/>
            </a:schemeClr>
          </a:solidFill>
        </p:spPr>
        <p:txBody>
          <a:bodyPr>
            <a:normAutofit lnSpcReduction="10000"/>
          </a:bodyPr>
          <a:lstStyle/>
          <a:p>
            <a:pPr marL="0" indent="0">
              <a:buNone/>
            </a:pPr>
            <a:endParaRPr lang="en-CA" sz="2400" b="0" dirty="0">
              <a:solidFill>
                <a:srgbClr val="7CA668"/>
              </a:solidFill>
              <a:effectLst/>
              <a:latin typeface="Menlo" panose="020B0609030804020204" pitchFamily="49" charset="0"/>
            </a:endParaRPr>
          </a:p>
          <a:p>
            <a:pPr marL="0" indent="0">
              <a:buNone/>
            </a:pPr>
            <a:r>
              <a:rPr lang="en-CA" sz="2400" b="0" dirty="0">
                <a:solidFill>
                  <a:srgbClr val="7CA668"/>
                </a:solidFill>
                <a:effectLst/>
                <a:latin typeface="Menlo" panose="020B0609030804020204" pitchFamily="49" charset="0"/>
              </a:rPr>
              <a:t># Elbow plot for k vs WSSD</a:t>
            </a:r>
            <a:endParaRPr lang="en-CA" sz="2400" b="0" dirty="0">
              <a:solidFill>
                <a:srgbClr val="FFFFFF"/>
              </a:solidFill>
              <a:effectLst/>
              <a:latin typeface="Menlo" panose="020B0609030804020204" pitchFamily="49" charset="0"/>
            </a:endParaRPr>
          </a:p>
          <a:p>
            <a:pPr marL="0" indent="0">
              <a:buNone/>
            </a:pPr>
            <a:r>
              <a:rPr lang="en-CA" sz="2400" b="0" dirty="0" err="1">
                <a:solidFill>
                  <a:srgbClr val="4EC9B0"/>
                </a:solidFill>
                <a:effectLst/>
                <a:latin typeface="Menlo" panose="020B0609030804020204" pitchFamily="49" charset="0"/>
              </a:rPr>
              <a:t>plt</a:t>
            </a:r>
            <a:r>
              <a:rPr lang="en-CA" sz="2400" b="0" dirty="0" err="1">
                <a:solidFill>
                  <a:srgbClr val="FFFFFF"/>
                </a:solidFill>
                <a:effectLst/>
                <a:latin typeface="Menlo" panose="020B0609030804020204" pitchFamily="49" charset="0"/>
              </a:rPr>
              <a:t>.</a:t>
            </a:r>
            <a:r>
              <a:rPr lang="en-CA" sz="2400" b="0" dirty="0" err="1">
                <a:solidFill>
                  <a:srgbClr val="DCDCAA"/>
                </a:solidFill>
                <a:effectLst/>
                <a:latin typeface="Menlo" panose="020B0609030804020204" pitchFamily="49" charset="0"/>
              </a:rPr>
              <a:t>plot</a:t>
            </a:r>
            <a:r>
              <a:rPr lang="en-CA" sz="2400" b="0" dirty="0">
                <a:solidFill>
                  <a:srgbClr val="FFFFFF"/>
                </a:solidFill>
                <a:effectLst/>
                <a:latin typeface="Menlo" panose="020B0609030804020204" pitchFamily="49" charset="0"/>
              </a:rPr>
              <a:t>(</a:t>
            </a:r>
            <a:r>
              <a:rPr lang="en-CA" sz="2400" b="0" dirty="0">
                <a:solidFill>
                  <a:srgbClr val="9CDCFE"/>
                </a:solidFill>
                <a:effectLst/>
                <a:latin typeface="Menlo" panose="020B0609030804020204" pitchFamily="49" charset="0"/>
              </a:rPr>
              <a:t>penguin_clust_ks</a:t>
            </a:r>
            <a:r>
              <a:rPr lang="en-CA" sz="2400" b="0" dirty="0">
                <a:solidFill>
                  <a:srgbClr val="FFFFFF"/>
                </a:solidFill>
                <a:effectLst/>
                <a:latin typeface="Menlo" panose="020B0609030804020204" pitchFamily="49" charset="0"/>
              </a:rPr>
              <a:t>[</a:t>
            </a:r>
            <a:r>
              <a:rPr lang="en-CA" sz="2400" b="0" dirty="0">
                <a:solidFill>
                  <a:srgbClr val="CE9178"/>
                </a:solidFill>
                <a:effectLst/>
                <a:latin typeface="Menlo" panose="020B0609030804020204" pitchFamily="49" charset="0"/>
              </a:rPr>
              <a:t>'k'</a:t>
            </a:r>
            <a:r>
              <a:rPr lang="en-CA" sz="2400" b="0" dirty="0">
                <a:solidFill>
                  <a:srgbClr val="FFFFFF"/>
                </a:solidFill>
                <a:effectLst/>
                <a:latin typeface="Menlo" panose="020B0609030804020204" pitchFamily="49" charset="0"/>
              </a:rPr>
              <a:t>],</a:t>
            </a:r>
            <a:r>
              <a:rPr lang="en-CA" sz="2400" b="0" dirty="0">
                <a:solidFill>
                  <a:srgbClr val="9CDCFE"/>
                </a:solidFill>
                <a:effectLst/>
                <a:latin typeface="Menlo" panose="020B0609030804020204" pitchFamily="49" charset="0"/>
              </a:rPr>
              <a:t>penguin_clust_ks</a:t>
            </a:r>
            <a:r>
              <a:rPr lang="en-CA" sz="2400" b="0" dirty="0">
                <a:solidFill>
                  <a:srgbClr val="FFFFFF"/>
                </a:solidFill>
                <a:effectLst/>
                <a:latin typeface="Menlo" panose="020B0609030804020204" pitchFamily="49" charset="0"/>
              </a:rPr>
              <a:t>[</a:t>
            </a:r>
            <a:r>
              <a:rPr lang="en-CA" sz="2400" b="0" dirty="0">
                <a:solidFill>
                  <a:srgbClr val="CE9178"/>
                </a:solidFill>
                <a:effectLst/>
                <a:latin typeface="Menlo" panose="020B0609030804020204" pitchFamily="49" charset="0"/>
              </a:rPr>
              <a:t>'</a:t>
            </a:r>
            <a:r>
              <a:rPr lang="en-CA" sz="2400" b="0" dirty="0" err="1">
                <a:solidFill>
                  <a:srgbClr val="CE9178"/>
                </a:solidFill>
                <a:effectLst/>
                <a:latin typeface="Menlo" panose="020B0609030804020204" pitchFamily="49" charset="0"/>
              </a:rPr>
              <a:t>wssd</a:t>
            </a:r>
            <a:r>
              <a:rPr lang="en-CA" sz="2400" b="0" dirty="0">
                <a:solidFill>
                  <a:srgbClr val="CE9178"/>
                </a:solidFill>
                <a:effectLst/>
                <a:latin typeface="Menlo" panose="020B0609030804020204" pitchFamily="49" charset="0"/>
              </a:rPr>
              <a:t>'</a:t>
            </a:r>
            <a:r>
              <a:rPr lang="en-CA" sz="2400" b="0" dirty="0">
                <a:solidFill>
                  <a:srgbClr val="FFFFFF"/>
                </a:solidFill>
                <a:effectLst/>
                <a:latin typeface="Menlo" panose="020B0609030804020204" pitchFamily="49" charset="0"/>
              </a:rPr>
              <a:t>])</a:t>
            </a:r>
          </a:p>
          <a:p>
            <a:pPr marL="0" indent="0">
              <a:buNone/>
            </a:pPr>
            <a:endParaRPr lang="en-CA" sz="2400" b="0" dirty="0">
              <a:solidFill>
                <a:srgbClr val="4EC9B0"/>
              </a:solidFill>
              <a:effectLst/>
              <a:latin typeface="Menlo" panose="020B0609030804020204" pitchFamily="49" charset="0"/>
            </a:endParaRPr>
          </a:p>
          <a:p>
            <a:pPr marL="0" indent="0">
              <a:buNone/>
            </a:pPr>
            <a:r>
              <a:rPr lang="en-CA" sz="2400" b="0" dirty="0">
                <a:solidFill>
                  <a:srgbClr val="7CA668"/>
                </a:solidFill>
                <a:effectLst/>
                <a:latin typeface="Menlo" panose="020B0609030804020204" pitchFamily="49" charset="0"/>
              </a:rPr>
              <a:t># Add labels</a:t>
            </a:r>
            <a:endParaRPr lang="en-CA" sz="2400" b="0" dirty="0">
              <a:solidFill>
                <a:srgbClr val="FFFFFF"/>
              </a:solidFill>
              <a:effectLst/>
              <a:latin typeface="Menlo" panose="020B0609030804020204" pitchFamily="49" charset="0"/>
            </a:endParaRPr>
          </a:p>
          <a:p>
            <a:pPr marL="0" indent="0">
              <a:buNone/>
            </a:pPr>
            <a:r>
              <a:rPr lang="en-CA" sz="2400" b="0" dirty="0" err="1">
                <a:solidFill>
                  <a:srgbClr val="4EC9B0"/>
                </a:solidFill>
                <a:effectLst/>
                <a:latin typeface="Menlo" panose="020B0609030804020204" pitchFamily="49" charset="0"/>
              </a:rPr>
              <a:t>plt</a:t>
            </a:r>
            <a:r>
              <a:rPr lang="en-CA" sz="2400" b="0" dirty="0" err="1">
                <a:solidFill>
                  <a:srgbClr val="FFFFFF"/>
                </a:solidFill>
                <a:effectLst/>
                <a:latin typeface="Menlo" panose="020B0609030804020204" pitchFamily="49" charset="0"/>
              </a:rPr>
              <a:t>.</a:t>
            </a:r>
            <a:r>
              <a:rPr lang="en-CA" sz="2400" b="0" dirty="0" err="1">
                <a:solidFill>
                  <a:srgbClr val="DCDCAA"/>
                </a:solidFill>
                <a:effectLst/>
                <a:latin typeface="Menlo" panose="020B0609030804020204" pitchFamily="49" charset="0"/>
              </a:rPr>
              <a:t>xlabel</a:t>
            </a:r>
            <a:r>
              <a:rPr lang="en-CA" sz="2400" b="0" dirty="0">
                <a:solidFill>
                  <a:srgbClr val="FFFFFF"/>
                </a:solidFill>
                <a:effectLst/>
                <a:latin typeface="Menlo" panose="020B0609030804020204" pitchFamily="49" charset="0"/>
              </a:rPr>
              <a:t>(</a:t>
            </a:r>
            <a:r>
              <a:rPr lang="en-CA" sz="2400" b="0" dirty="0">
                <a:solidFill>
                  <a:srgbClr val="CE9178"/>
                </a:solidFill>
                <a:effectLst/>
                <a:latin typeface="Menlo" panose="020B0609030804020204" pitchFamily="49" charset="0"/>
              </a:rPr>
              <a:t>'Number of clusters'</a:t>
            </a:r>
            <a:r>
              <a:rPr lang="en-CA" sz="2400" b="0" dirty="0">
                <a:solidFill>
                  <a:srgbClr val="FFFFFF"/>
                </a:solidFill>
                <a:effectLst/>
                <a:latin typeface="Menlo" panose="020B0609030804020204" pitchFamily="49" charset="0"/>
              </a:rPr>
              <a:t>)</a:t>
            </a:r>
          </a:p>
          <a:p>
            <a:pPr marL="0" indent="0">
              <a:buNone/>
            </a:pPr>
            <a:r>
              <a:rPr lang="en-CA" sz="2400" b="0" dirty="0" err="1">
                <a:solidFill>
                  <a:srgbClr val="4EC9B0"/>
                </a:solidFill>
                <a:effectLst/>
                <a:latin typeface="Menlo" panose="020B0609030804020204" pitchFamily="49" charset="0"/>
              </a:rPr>
              <a:t>plt</a:t>
            </a:r>
            <a:r>
              <a:rPr lang="en-CA" sz="2400" b="0" dirty="0" err="1">
                <a:solidFill>
                  <a:srgbClr val="FFFFFF"/>
                </a:solidFill>
                <a:effectLst/>
                <a:latin typeface="Menlo" panose="020B0609030804020204" pitchFamily="49" charset="0"/>
              </a:rPr>
              <a:t>.</a:t>
            </a:r>
            <a:r>
              <a:rPr lang="en-CA" sz="2400" b="0" dirty="0" err="1">
                <a:solidFill>
                  <a:srgbClr val="DCDCAA"/>
                </a:solidFill>
                <a:effectLst/>
                <a:latin typeface="Menlo" panose="020B0609030804020204" pitchFamily="49" charset="0"/>
              </a:rPr>
              <a:t>ylabel</a:t>
            </a:r>
            <a:r>
              <a:rPr lang="en-CA" sz="2400" b="0" dirty="0">
                <a:solidFill>
                  <a:srgbClr val="FFFFFF"/>
                </a:solidFill>
                <a:effectLst/>
                <a:latin typeface="Menlo" panose="020B0609030804020204" pitchFamily="49" charset="0"/>
              </a:rPr>
              <a:t>(</a:t>
            </a:r>
            <a:r>
              <a:rPr lang="en-CA" sz="2400" b="0" dirty="0">
                <a:solidFill>
                  <a:srgbClr val="CE9178"/>
                </a:solidFill>
                <a:effectLst/>
                <a:latin typeface="Menlo" panose="020B0609030804020204" pitchFamily="49" charset="0"/>
              </a:rPr>
              <a:t>'Total within-cluster </a:t>
            </a:r>
            <a:r>
              <a:rPr lang="en-CA" sz="2400" dirty="0">
                <a:solidFill>
                  <a:srgbClr val="CE9178"/>
                </a:solidFill>
                <a:latin typeface="Menlo" panose="020B0609030804020204" pitchFamily="49" charset="0"/>
              </a:rPr>
              <a:t>s</a:t>
            </a:r>
            <a:r>
              <a:rPr lang="en-CA" sz="2400" b="0" dirty="0">
                <a:solidFill>
                  <a:srgbClr val="CE9178"/>
                </a:solidFill>
                <a:effectLst/>
                <a:latin typeface="Menlo" panose="020B0609030804020204" pitchFamily="49" charset="0"/>
              </a:rPr>
              <a:t>um of squares'</a:t>
            </a:r>
            <a:r>
              <a:rPr lang="en-CA" sz="2400" b="0" dirty="0">
                <a:solidFill>
                  <a:srgbClr val="FFFFFF"/>
                </a:solidFill>
                <a:effectLst/>
                <a:latin typeface="Menlo" panose="020B0609030804020204" pitchFamily="49" charset="0"/>
              </a:rPr>
              <a:t>)</a:t>
            </a:r>
          </a:p>
          <a:p>
            <a:pPr marL="0" indent="0">
              <a:buNone/>
            </a:pPr>
            <a:endParaRPr lang="en-CA" sz="2400" b="0" dirty="0">
              <a:solidFill>
                <a:srgbClr val="FFFFFF"/>
              </a:solidFill>
              <a:effectLst/>
              <a:latin typeface="Menlo" panose="020B0609030804020204" pitchFamily="49" charset="0"/>
            </a:endParaRPr>
          </a:p>
          <a:p>
            <a:pPr marL="0" indent="0">
              <a:buNone/>
            </a:pPr>
            <a:r>
              <a:rPr lang="en-CA" sz="2400" b="0" dirty="0">
                <a:solidFill>
                  <a:srgbClr val="7CA668"/>
                </a:solidFill>
                <a:effectLst/>
                <a:latin typeface="Menlo" panose="020B0609030804020204" pitchFamily="49" charset="0"/>
              </a:rPr>
              <a:t># Display the plot</a:t>
            </a:r>
            <a:endParaRPr lang="en-CA" sz="2400" b="0" dirty="0">
              <a:solidFill>
                <a:srgbClr val="FFFFFF"/>
              </a:solidFill>
              <a:effectLst/>
              <a:latin typeface="Menlo" panose="020B0609030804020204" pitchFamily="49" charset="0"/>
            </a:endParaRPr>
          </a:p>
          <a:p>
            <a:pPr marL="0" indent="0">
              <a:buNone/>
            </a:pPr>
            <a:r>
              <a:rPr lang="en-CA" sz="2400" b="0" dirty="0" err="1">
                <a:solidFill>
                  <a:srgbClr val="4EC9B0"/>
                </a:solidFill>
                <a:effectLst/>
                <a:latin typeface="Menlo" panose="020B0609030804020204" pitchFamily="49" charset="0"/>
              </a:rPr>
              <a:t>plt</a:t>
            </a:r>
            <a:r>
              <a:rPr lang="en-CA" sz="2400" b="0" dirty="0" err="1">
                <a:solidFill>
                  <a:srgbClr val="FFFFFF"/>
                </a:solidFill>
                <a:effectLst/>
                <a:latin typeface="Menlo" panose="020B0609030804020204" pitchFamily="49" charset="0"/>
              </a:rPr>
              <a:t>.</a:t>
            </a:r>
            <a:r>
              <a:rPr lang="en-CA" sz="2400" b="0" dirty="0" err="1">
                <a:solidFill>
                  <a:srgbClr val="DCDCAA"/>
                </a:solidFill>
                <a:effectLst/>
                <a:latin typeface="Menlo" panose="020B0609030804020204" pitchFamily="49" charset="0"/>
              </a:rPr>
              <a:t>show</a:t>
            </a:r>
            <a:r>
              <a:rPr lang="en-CA" sz="2400" b="0" dirty="0">
                <a:solidFill>
                  <a:srgbClr val="FFFFFF"/>
                </a:solidFill>
                <a:effectLst/>
                <a:latin typeface="Menlo" panose="020B0609030804020204" pitchFamily="49" charset="0"/>
              </a:rPr>
              <a:t>()</a:t>
            </a:r>
          </a:p>
        </p:txBody>
      </p:sp>
    </p:spTree>
    <p:extLst>
      <p:ext uri="{BB962C8B-B14F-4D97-AF65-F5344CB8AC3E}">
        <p14:creationId xmlns:p14="http://schemas.microsoft.com/office/powerpoint/2010/main" val="2720656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a:extLst>
            <a:ext uri="{FF2B5EF4-FFF2-40B4-BE49-F238E27FC236}">
              <a16:creationId xmlns:a16="http://schemas.microsoft.com/office/drawing/2014/main" id="{05167037-362E-7347-7C32-3819CB062880}"/>
            </a:ext>
          </a:extLst>
        </p:cNvPr>
        <p:cNvGrpSpPr/>
        <p:nvPr/>
      </p:nvGrpSpPr>
      <p:grpSpPr>
        <a:xfrm>
          <a:off x="0" y="0"/>
          <a:ext cx="0" cy="0"/>
          <a:chOff x="0" y="0"/>
          <a:chExt cx="0" cy="0"/>
        </a:xfrm>
      </p:grpSpPr>
      <p:pic>
        <p:nvPicPr>
          <p:cNvPr id="6" name="Picture 5" descr="A diagram of a learning and a clustering diagram&#10;&#10;Description automatically generated with medium confidence">
            <a:extLst>
              <a:ext uri="{FF2B5EF4-FFF2-40B4-BE49-F238E27FC236}">
                <a16:creationId xmlns:a16="http://schemas.microsoft.com/office/drawing/2014/main" id="{28EBF3FC-1E59-65ED-DD42-BCABBC709F17}"/>
              </a:ext>
            </a:extLst>
          </p:cNvPr>
          <p:cNvPicPr>
            <a:picLocks noChangeAspect="1"/>
          </p:cNvPicPr>
          <p:nvPr/>
        </p:nvPicPr>
        <p:blipFill>
          <a:blip r:embed="rId3"/>
          <a:srcRect l="50000" t="7631" b="-2308"/>
          <a:stretch/>
        </p:blipFill>
        <p:spPr>
          <a:xfrm>
            <a:off x="1697504" y="3529649"/>
            <a:ext cx="3124201" cy="3328351"/>
          </a:xfrm>
          <a:prstGeom prst="rect">
            <a:avLst/>
          </a:prstGeom>
        </p:spPr>
      </p:pic>
      <p:sp>
        <p:nvSpPr>
          <p:cNvPr id="2" name="Title 1">
            <a:extLst>
              <a:ext uri="{FF2B5EF4-FFF2-40B4-BE49-F238E27FC236}">
                <a16:creationId xmlns:a16="http://schemas.microsoft.com/office/drawing/2014/main" id="{68727419-7277-BF92-EA9C-17310B632285}"/>
              </a:ext>
            </a:extLst>
          </p:cNvPr>
          <p:cNvSpPr>
            <a:spLocks noGrp="1"/>
          </p:cNvSpPr>
          <p:nvPr>
            <p:ph type="title"/>
          </p:nvPr>
        </p:nvSpPr>
        <p:spPr/>
        <p:txBody>
          <a:bodyPr/>
          <a:lstStyle/>
          <a:p>
            <a:r>
              <a:rPr lang="en-US" dirty="0">
                <a:solidFill>
                  <a:schemeClr val="bg1"/>
                </a:solidFill>
              </a:rPr>
              <a:t>Clustering is unsupervised learning</a:t>
            </a:r>
          </a:p>
        </p:txBody>
      </p:sp>
      <p:graphicFrame>
        <p:nvGraphicFramePr>
          <p:cNvPr id="8" name="Content Placeholder 7">
            <a:extLst>
              <a:ext uri="{FF2B5EF4-FFF2-40B4-BE49-F238E27FC236}">
                <a16:creationId xmlns:a16="http://schemas.microsoft.com/office/drawing/2014/main" id="{0DA3D1C0-6C76-0ABE-97D0-BDD740B86EFC}"/>
              </a:ext>
            </a:extLst>
          </p:cNvPr>
          <p:cNvGraphicFramePr>
            <a:graphicFrameLocks noGrp="1"/>
          </p:cNvGraphicFramePr>
          <p:nvPr>
            <p:ph idx="1"/>
            <p:extLst>
              <p:ext uri="{D42A27DB-BD31-4B8C-83A1-F6EECF244321}">
                <p14:modId xmlns:p14="http://schemas.microsoft.com/office/powerpoint/2010/main" val="763777118"/>
              </p:ext>
            </p:extLst>
          </p:nvPr>
        </p:nvGraphicFramePr>
        <p:xfrm>
          <a:off x="838200" y="1756242"/>
          <a:ext cx="10289653" cy="1645920"/>
        </p:xfrm>
        <a:graphic>
          <a:graphicData uri="http://schemas.openxmlformats.org/drawingml/2006/table">
            <a:tbl>
              <a:tblPr firstRow="1" bandRow="1">
                <a:tableStyleId>{C083E6E3-FA7D-4D7B-A595-EF9225AFEA82}</a:tableStyleId>
              </a:tblPr>
              <a:tblGrid>
                <a:gridCol w="4990289">
                  <a:extLst>
                    <a:ext uri="{9D8B030D-6E8A-4147-A177-3AD203B41FA5}">
                      <a16:colId xmlns:a16="http://schemas.microsoft.com/office/drawing/2014/main" val="23861919"/>
                    </a:ext>
                  </a:extLst>
                </a:gridCol>
                <a:gridCol w="5299364">
                  <a:extLst>
                    <a:ext uri="{9D8B030D-6E8A-4147-A177-3AD203B41FA5}">
                      <a16:colId xmlns:a16="http://schemas.microsoft.com/office/drawing/2014/main" val="3731617711"/>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bg1"/>
                          </a:solidFill>
                        </a:rPr>
                        <a:t>Unsupervised (e.g., Clustering)</a:t>
                      </a:r>
                    </a:p>
                  </a:txBody>
                  <a:tcPr>
                    <a:lnR w="12700" cap="flat" cmpd="sng" algn="ctr">
                      <a:solidFill>
                        <a:schemeClr val="tx1"/>
                      </a:solidFill>
                      <a:prstDash val="solid"/>
                      <a:round/>
                      <a:headEnd type="none" w="med" len="med"/>
                      <a:tailEnd type="none" w="med" len="med"/>
                    </a:lnR>
                  </a:tcPr>
                </a:tc>
                <a:tc>
                  <a:txBody>
                    <a:bodyPr/>
                    <a:lstStyle/>
                    <a:p>
                      <a:r>
                        <a:rPr lang="en-US" sz="2400" b="1" dirty="0">
                          <a:solidFill>
                            <a:schemeClr val="tx2">
                              <a:lumMod val="75000"/>
                            </a:schemeClr>
                          </a:solidFill>
                        </a:rPr>
                        <a:t>Supervised (e.g., Classification)</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169096809"/>
                  </a:ext>
                </a:extLst>
              </a:tr>
              <a:tr h="370840">
                <a:tc>
                  <a:txBody>
                    <a:bodyPr/>
                    <a:lstStyle/>
                    <a:p>
                      <a:r>
                        <a:rPr lang="en-US" sz="2400" dirty="0">
                          <a:solidFill>
                            <a:schemeClr val="bg1"/>
                          </a:solidFill>
                        </a:rPr>
                        <a:t>No labels or known outcomes</a:t>
                      </a:r>
                    </a:p>
                    <a:p>
                      <a:r>
                        <a:rPr lang="en-US" sz="2400" dirty="0">
                          <a:solidFill>
                            <a:schemeClr val="bg1"/>
                          </a:solidFill>
                        </a:rPr>
                        <a:t>Finds natural groupings in data.</a:t>
                      </a:r>
                    </a:p>
                    <a:p>
                      <a:r>
                        <a:rPr lang="en-US" sz="2400" dirty="0">
                          <a:solidFill>
                            <a:schemeClr val="bg1"/>
                          </a:solidFill>
                          <a:sym typeface="Wingdings" pitchFamily="2" charset="2"/>
                        </a:rPr>
                        <a:t> Learning by </a:t>
                      </a:r>
                      <a:r>
                        <a:rPr lang="en-US" sz="2400" b="0" i="1" dirty="0">
                          <a:solidFill>
                            <a:schemeClr val="bg1"/>
                          </a:solidFill>
                          <a:sym typeface="Wingdings" pitchFamily="2" charset="2"/>
                        </a:rPr>
                        <a:t>observation</a:t>
                      </a:r>
                      <a:endParaRPr lang="en-US" sz="2400" b="0" i="1" dirty="0">
                        <a:solidFill>
                          <a:schemeClr val="bg1"/>
                        </a:solidFill>
                      </a:endParaRPr>
                    </a:p>
                  </a:txBody>
                  <a:tcPr>
                    <a:lnR w="12700" cap="flat" cmpd="sng" algn="ctr">
                      <a:solidFill>
                        <a:schemeClr val="tx1"/>
                      </a:solidFill>
                      <a:prstDash val="solid"/>
                      <a:round/>
                      <a:headEnd type="none" w="med" len="med"/>
                      <a:tailEnd type="none" w="med" len="med"/>
                    </a:lnR>
                    <a:solidFill>
                      <a:schemeClr val="accent4">
                        <a:lumMod val="60000"/>
                        <a:lumOff val="40000"/>
                        <a:alpha val="20000"/>
                      </a:schemeClr>
                    </a:solidFill>
                  </a:tcPr>
                </a:tc>
                <a:tc>
                  <a:txBody>
                    <a:bodyPr/>
                    <a:lstStyle/>
                    <a:p>
                      <a:r>
                        <a:rPr lang="en-US" sz="2400" dirty="0">
                          <a:solidFill>
                            <a:schemeClr val="tx2">
                              <a:lumMod val="75000"/>
                            </a:schemeClr>
                          </a:solidFill>
                        </a:rPr>
                        <a:t>Uses past labels or known outcomes to make predictions.</a:t>
                      </a:r>
                    </a:p>
                    <a:p>
                      <a:pPr marL="342900" indent="-342900">
                        <a:buFont typeface="Wingdings" pitchFamily="2" charset="2"/>
                        <a:buChar char="à"/>
                      </a:pPr>
                      <a:r>
                        <a:rPr lang="en-US" sz="2400" dirty="0">
                          <a:solidFill>
                            <a:schemeClr val="tx2">
                              <a:lumMod val="75000"/>
                            </a:schemeClr>
                          </a:solidFill>
                          <a:sym typeface="Wingdings" pitchFamily="2" charset="2"/>
                        </a:rPr>
                        <a:t>Learning by </a:t>
                      </a:r>
                      <a:r>
                        <a:rPr lang="en-US" sz="2400" b="0" i="1" dirty="0">
                          <a:solidFill>
                            <a:schemeClr val="tx2">
                              <a:lumMod val="75000"/>
                            </a:schemeClr>
                          </a:solidFill>
                          <a:sym typeface="Wingdings" pitchFamily="2" charset="2"/>
                        </a:rPr>
                        <a:t>example</a:t>
                      </a:r>
                    </a:p>
                  </a:txBody>
                  <a:tcPr>
                    <a:lnL w="12700" cap="flat" cmpd="sng" algn="ctr">
                      <a:solidFill>
                        <a:schemeClr val="tx1"/>
                      </a:solidFill>
                      <a:prstDash val="solid"/>
                      <a:round/>
                      <a:headEnd type="none" w="med" len="med"/>
                      <a:tailEnd type="none" w="med" len="med"/>
                    </a:lnL>
                    <a:solidFill>
                      <a:schemeClr val="accent4">
                        <a:lumMod val="60000"/>
                        <a:lumOff val="40000"/>
                        <a:alpha val="20000"/>
                      </a:schemeClr>
                    </a:solidFill>
                  </a:tcPr>
                </a:tc>
                <a:extLst>
                  <a:ext uri="{0D108BD9-81ED-4DB2-BD59-A6C34878D82A}">
                    <a16:rowId xmlns:a16="http://schemas.microsoft.com/office/drawing/2014/main" val="3547854081"/>
                  </a:ext>
                </a:extLst>
              </a:tr>
            </a:tbl>
          </a:graphicData>
        </a:graphic>
      </p:graphicFrame>
      <p:pic>
        <p:nvPicPr>
          <p:cNvPr id="5" name="Picture 4" descr="A diagram of a learning and a clustering diagram&#10;&#10;Description automatically generated with medium confidence">
            <a:extLst>
              <a:ext uri="{FF2B5EF4-FFF2-40B4-BE49-F238E27FC236}">
                <a16:creationId xmlns:a16="http://schemas.microsoft.com/office/drawing/2014/main" id="{40BADF04-3DA8-3C60-48B3-F26609656B53}"/>
              </a:ext>
            </a:extLst>
          </p:cNvPr>
          <p:cNvPicPr>
            <a:picLocks noChangeAspect="1"/>
          </p:cNvPicPr>
          <p:nvPr/>
        </p:nvPicPr>
        <p:blipFill>
          <a:blip r:embed="rId3">
            <a:alphaModFix amt="50000"/>
          </a:blip>
          <a:srcRect t="4938" r="50000" b="386"/>
          <a:stretch/>
        </p:blipFill>
        <p:spPr>
          <a:xfrm>
            <a:off x="6967923" y="3529649"/>
            <a:ext cx="3124200" cy="3328351"/>
          </a:xfrm>
          <a:prstGeom prst="rect">
            <a:avLst/>
          </a:prstGeom>
        </p:spPr>
      </p:pic>
    </p:spTree>
    <p:extLst>
      <p:ext uri="{BB962C8B-B14F-4D97-AF65-F5344CB8AC3E}">
        <p14:creationId xmlns:p14="http://schemas.microsoft.com/office/powerpoint/2010/main" val="3911835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a:extLst>
            <a:ext uri="{FF2B5EF4-FFF2-40B4-BE49-F238E27FC236}">
              <a16:creationId xmlns:a16="http://schemas.microsoft.com/office/drawing/2014/main" id="{211BA007-8B09-9B21-5CBF-0045C9FAAF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9FD176-7360-2AA9-DDF3-0928F6B09523}"/>
              </a:ext>
            </a:extLst>
          </p:cNvPr>
          <p:cNvSpPr>
            <a:spLocks noGrp="1"/>
          </p:cNvSpPr>
          <p:nvPr>
            <p:ph type="title"/>
          </p:nvPr>
        </p:nvSpPr>
        <p:spPr/>
        <p:txBody>
          <a:bodyPr/>
          <a:lstStyle/>
          <a:p>
            <a:r>
              <a:rPr lang="en-US" dirty="0">
                <a:solidFill>
                  <a:schemeClr val="bg1"/>
                </a:solidFill>
              </a:rPr>
              <a:t>Clustering approaches</a:t>
            </a:r>
          </a:p>
        </p:txBody>
      </p:sp>
      <p:sp>
        <p:nvSpPr>
          <p:cNvPr id="4" name="Content Placeholder 2">
            <a:extLst>
              <a:ext uri="{FF2B5EF4-FFF2-40B4-BE49-F238E27FC236}">
                <a16:creationId xmlns:a16="http://schemas.microsoft.com/office/drawing/2014/main" id="{7916BAC6-8280-1AE6-16EF-C0E4C8CFA370}"/>
              </a:ext>
            </a:extLst>
          </p:cNvPr>
          <p:cNvSpPr txBox="1">
            <a:spLocks/>
          </p:cNvSpPr>
          <p:nvPr/>
        </p:nvSpPr>
        <p:spPr>
          <a:xfrm>
            <a:off x="702128" y="1690688"/>
            <a:ext cx="10787743"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Courier New" panose="02070309020205020404" pitchFamily="49" charset="0"/>
              <a:buChar char="o"/>
            </a:pPr>
            <a:r>
              <a:rPr lang="en-US" sz="2400" dirty="0">
                <a:solidFill>
                  <a:schemeClr val="bg1"/>
                </a:solidFill>
                <a:cs typeface="Calibri Light" panose="020F0302020204030204" pitchFamily="34" charset="0"/>
              </a:rPr>
              <a:t> There are many ways for grouping data — depending on how we define “similarity”:</a:t>
            </a:r>
          </a:p>
          <a:p>
            <a:pPr lvl="1">
              <a:lnSpc>
                <a:spcPct val="100000"/>
              </a:lnSpc>
            </a:pPr>
            <a:r>
              <a:rPr lang="en-US" dirty="0">
                <a:solidFill>
                  <a:schemeClr val="bg1"/>
                </a:solidFill>
                <a:cs typeface="Calibri Light" panose="020F0302020204030204" pitchFamily="34" charset="0"/>
              </a:rPr>
              <a:t>Partitioning-based: pick number of groups </a:t>
            </a:r>
            <a:r>
              <a:rPr lang="en-US" dirty="0">
                <a:solidFill>
                  <a:schemeClr val="bg1"/>
                </a:solidFill>
                <a:cs typeface="Calibri Light" panose="020F0302020204030204" pitchFamily="34" charset="0"/>
                <a:sym typeface="Wingdings" pitchFamily="2" charset="2"/>
              </a:rPr>
              <a:t></a:t>
            </a:r>
            <a:r>
              <a:rPr lang="en-US" dirty="0">
                <a:solidFill>
                  <a:schemeClr val="bg1"/>
                </a:solidFill>
                <a:cs typeface="Calibri Light" panose="020F0302020204030204" pitchFamily="34" charset="0"/>
              </a:rPr>
              <a:t> assign points</a:t>
            </a:r>
          </a:p>
          <a:p>
            <a:pPr lvl="1">
              <a:lnSpc>
                <a:spcPct val="100000"/>
              </a:lnSpc>
            </a:pPr>
            <a:r>
              <a:rPr lang="en-US" dirty="0">
                <a:solidFill>
                  <a:schemeClr val="bg1"/>
                </a:solidFill>
                <a:cs typeface="Calibri Light" panose="020F0302020204030204" pitchFamily="34" charset="0"/>
              </a:rPr>
              <a:t>Hierarchical-based: build a nested tree of clusters</a:t>
            </a:r>
          </a:p>
          <a:p>
            <a:pPr lvl="1">
              <a:lnSpc>
                <a:spcPct val="100000"/>
              </a:lnSpc>
            </a:pPr>
            <a:r>
              <a:rPr lang="en-US" dirty="0">
                <a:solidFill>
                  <a:schemeClr val="bg1"/>
                </a:solidFill>
                <a:cs typeface="Calibri Light" panose="020F0302020204030204" pitchFamily="34" charset="0"/>
              </a:rPr>
              <a:t>Density-based: find dense regions of data</a:t>
            </a:r>
          </a:p>
          <a:p>
            <a:pPr marL="457200" lvl="1" indent="0">
              <a:lnSpc>
                <a:spcPct val="100000"/>
              </a:lnSpc>
              <a:buNone/>
            </a:pPr>
            <a:endParaRPr lang="en-US" dirty="0">
              <a:solidFill>
                <a:schemeClr val="bg1"/>
              </a:solidFill>
              <a:cs typeface="Calibri Light" panose="020F0302020204030204" pitchFamily="34" charset="0"/>
            </a:endParaRP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FCCDF5F6-8233-4DB8-F9EE-37EEB28EF0B8}"/>
                  </a:ext>
                </a:extLst>
              </p:cNvPr>
              <p:cNvSpPr txBox="1"/>
              <p:nvPr/>
            </p:nvSpPr>
            <p:spPr>
              <a:xfrm>
                <a:off x="838200" y="4197816"/>
                <a:ext cx="10352315" cy="1938992"/>
              </a:xfrm>
              <a:prstGeom prst="rect">
                <a:avLst/>
              </a:prstGeom>
              <a:solidFill>
                <a:schemeClr val="tx2"/>
              </a:solidFill>
              <a:ln w="57150">
                <a:solidFill>
                  <a:schemeClr val="bg1"/>
                </a:solidFill>
              </a:ln>
            </p:spPr>
            <p:txBody>
              <a:bodyPr wrap="square">
                <a:spAutoFit/>
              </a:bodyPr>
              <a:lstStyle/>
              <a:p>
                <a:endParaRPr lang="en-US" sz="2400" dirty="0">
                  <a:solidFill>
                    <a:schemeClr val="bg1"/>
                  </a:solidFill>
                </a:endParaRPr>
              </a:p>
              <a:p>
                <a:r>
                  <a:rPr lang="en-US" sz="2400" dirty="0">
                    <a:solidFill>
                      <a:schemeClr val="bg1"/>
                    </a:solidFill>
                  </a:rPr>
                  <a:t>For this session, we’ll focus on </a:t>
                </a:r>
                <a:r>
                  <a:rPr lang="en-US" sz="2400" b="1" dirty="0">
                    <a:solidFill>
                      <a:schemeClr val="bg1"/>
                    </a:solidFill>
                  </a:rPr>
                  <a:t>K-means</a:t>
                </a:r>
                <a:r>
                  <a:rPr lang="en-US" sz="2400" dirty="0">
                    <a:solidFill>
                      <a:schemeClr val="bg1"/>
                    </a:solidFill>
                  </a:rPr>
                  <a:t>, a simple and widely used </a:t>
                </a:r>
                <a:r>
                  <a:rPr lang="en-US" sz="2400" b="1" dirty="0">
                    <a:solidFill>
                      <a:schemeClr val="bg1"/>
                    </a:solidFill>
                  </a:rPr>
                  <a:t>partitioning method </a:t>
                </a:r>
                <a:r>
                  <a:rPr lang="en-US" sz="2400" dirty="0">
                    <a:solidFill>
                      <a:schemeClr val="bg1"/>
                    </a:solidFill>
                  </a:rPr>
                  <a:t>that helps uncover patterns in unlabeled data by dividing the dataset into </a:t>
                </a:r>
                <a14:m>
                  <m:oMath xmlns:m="http://schemas.openxmlformats.org/officeDocument/2006/math">
                    <m:r>
                      <a:rPr lang="en-CA" sz="2400" i="1" dirty="0" smtClean="0">
                        <a:solidFill>
                          <a:schemeClr val="bg1"/>
                        </a:solidFill>
                        <a:latin typeface="Cambria Math" panose="02040503050406030204" pitchFamily="18" charset="0"/>
                      </a:rPr>
                      <m:t>𝐾</m:t>
                    </m:r>
                  </m:oMath>
                </a14:m>
                <a:r>
                  <a:rPr lang="en-US" sz="2400" dirty="0">
                    <a:solidFill>
                      <a:schemeClr val="bg1"/>
                    </a:solidFill>
                  </a:rPr>
                  <a:t> distinct groups.</a:t>
                </a:r>
              </a:p>
              <a:p>
                <a:endParaRPr lang="en-US" sz="2400" dirty="0">
                  <a:solidFill>
                    <a:schemeClr val="bg1"/>
                  </a:solidFill>
                </a:endParaRPr>
              </a:p>
            </p:txBody>
          </p:sp>
        </mc:Choice>
        <mc:Fallback>
          <p:sp>
            <p:nvSpPr>
              <p:cNvPr id="12" name="TextBox 11">
                <a:extLst>
                  <a:ext uri="{FF2B5EF4-FFF2-40B4-BE49-F238E27FC236}">
                    <a16:creationId xmlns:a16="http://schemas.microsoft.com/office/drawing/2014/main" id="{FCCDF5F6-8233-4DB8-F9EE-37EEB28EF0B8}"/>
                  </a:ext>
                </a:extLst>
              </p:cNvPr>
              <p:cNvSpPr txBox="1">
                <a:spLocks noRot="1" noChangeAspect="1" noMove="1" noResize="1" noEditPoints="1" noAdjustHandles="1" noChangeArrowheads="1" noChangeShapeType="1" noTextEdit="1"/>
              </p:cNvSpPr>
              <p:nvPr/>
            </p:nvSpPr>
            <p:spPr>
              <a:xfrm>
                <a:off x="838200" y="4197816"/>
                <a:ext cx="10352315" cy="1938992"/>
              </a:xfrm>
              <a:prstGeom prst="rect">
                <a:avLst/>
              </a:prstGeom>
              <a:blipFill>
                <a:blip r:embed="rId3"/>
                <a:stretch>
                  <a:fillRect l="-732"/>
                </a:stretch>
              </a:blipFill>
              <a:ln w="57150">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1260488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a:extLst>
            <a:ext uri="{FF2B5EF4-FFF2-40B4-BE49-F238E27FC236}">
              <a16:creationId xmlns:a16="http://schemas.microsoft.com/office/drawing/2014/main" id="{33BDC0C4-4EA8-29EB-F5EC-D04437435BA2}"/>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7A2C6BA-B9F4-609D-E701-39D1DC172418}"/>
                  </a:ext>
                </a:extLst>
              </p:cNvPr>
              <p:cNvSpPr>
                <a:spLocks noGrp="1"/>
              </p:cNvSpPr>
              <p:nvPr>
                <p:ph idx="1"/>
              </p:nvPr>
            </p:nvSpPr>
            <p:spPr>
              <a:xfrm>
                <a:off x="702128" y="1537587"/>
                <a:ext cx="7436032" cy="4351338"/>
              </a:xfrm>
            </p:spPr>
            <p:txBody>
              <a:bodyPr>
                <a:noAutofit/>
              </a:bodyPr>
              <a:lstStyle/>
              <a:p>
                <a:pPr>
                  <a:lnSpc>
                    <a:spcPct val="100000"/>
                  </a:lnSpc>
                  <a:buFont typeface="Courier New" panose="02070309020205020404" pitchFamily="49" charset="0"/>
                  <a:buChar char="o"/>
                </a:pPr>
                <a:r>
                  <a:rPr lang="en-US" sz="2400" dirty="0">
                    <a:solidFill>
                      <a:schemeClr val="bg1"/>
                    </a:solidFill>
                    <a:cs typeface="Calibri Light" panose="020F0302020204030204" pitchFamily="34" charset="0"/>
                  </a:rPr>
                  <a:t>We determine “similarity” in K-means using </a:t>
                </a:r>
                <a:r>
                  <a:rPr lang="en-US" sz="2400" b="1" dirty="0">
                    <a:solidFill>
                      <a:schemeClr val="bg1"/>
                    </a:solidFill>
                    <a:cs typeface="Calibri Light" panose="020F0302020204030204" pitchFamily="34" charset="0"/>
                  </a:rPr>
                  <a:t>squared</a:t>
                </a:r>
                <a:r>
                  <a:rPr lang="en-US" sz="2400" dirty="0">
                    <a:solidFill>
                      <a:schemeClr val="bg1"/>
                    </a:solidFill>
                    <a:cs typeface="Calibri Light" panose="020F0302020204030204" pitchFamily="34" charset="0"/>
                  </a:rPr>
                  <a:t> </a:t>
                </a:r>
                <a:r>
                  <a:rPr lang="en-US" sz="2400" b="1" dirty="0">
                    <a:solidFill>
                      <a:schemeClr val="bg1"/>
                    </a:solidFill>
                    <a:cs typeface="Calibri Light" panose="020F0302020204030204" pitchFamily="34" charset="0"/>
                  </a:rPr>
                  <a:t>Euclidean distance </a:t>
                </a:r>
                <a:r>
                  <a:rPr lang="en-US" sz="2400" dirty="0">
                    <a:solidFill>
                      <a:schemeClr val="bg1"/>
                    </a:solidFill>
                    <a:cs typeface="Calibri Light" panose="020F0302020204030204" pitchFamily="34" charset="0"/>
                  </a:rPr>
                  <a:t>(or straight-line distance).</a:t>
                </a:r>
              </a:p>
              <a:p>
                <a:pPr>
                  <a:lnSpc>
                    <a:spcPct val="100000"/>
                  </a:lnSpc>
                  <a:buFont typeface="Courier New" panose="02070309020205020404" pitchFamily="49" charset="0"/>
                  <a:buChar char="o"/>
                </a:pPr>
                <a:r>
                  <a:rPr lang="en-US" sz="2400" dirty="0">
                    <a:solidFill>
                      <a:schemeClr val="bg1"/>
                    </a:solidFill>
                    <a:cs typeface="Calibri Light" panose="020F0302020204030204" pitchFamily="34" charset="0"/>
                  </a:rPr>
                  <a:t>Suppose we have two observations </a:t>
                </a:r>
                <a14:m>
                  <m:oMath xmlns:m="http://schemas.openxmlformats.org/officeDocument/2006/math">
                    <m:r>
                      <a:rPr lang="en-US" sz="2400" i="1" dirty="0" smtClean="0">
                        <a:solidFill>
                          <a:schemeClr val="bg1"/>
                        </a:solidFill>
                        <a:latin typeface="Cambria Math" panose="02040503050406030204" pitchFamily="18" charset="0"/>
                        <a:cs typeface="Calibri Light" panose="020F0302020204030204" pitchFamily="34" charset="0"/>
                      </a:rPr>
                      <m:t>𝐴</m:t>
                    </m:r>
                  </m:oMath>
                </a14:m>
                <a:r>
                  <a:rPr lang="en-US" sz="2400" dirty="0">
                    <a:solidFill>
                      <a:schemeClr val="bg1"/>
                    </a:solidFill>
                    <a:cs typeface="Calibri Light" panose="020F0302020204030204" pitchFamily="34" charset="0"/>
                  </a:rPr>
                  <a:t> and </a:t>
                </a:r>
                <a14:m>
                  <m:oMath xmlns:m="http://schemas.openxmlformats.org/officeDocument/2006/math">
                    <m:r>
                      <a:rPr lang="en-US" sz="2400" i="1" dirty="0" smtClean="0">
                        <a:solidFill>
                          <a:schemeClr val="bg1"/>
                        </a:solidFill>
                        <a:latin typeface="Cambria Math" panose="02040503050406030204" pitchFamily="18" charset="0"/>
                        <a:cs typeface="Calibri Light" panose="020F0302020204030204" pitchFamily="34" charset="0"/>
                      </a:rPr>
                      <m:t>𝐵</m:t>
                    </m:r>
                  </m:oMath>
                </a14:m>
                <a:r>
                  <a:rPr lang="en-US" sz="2400" dirty="0">
                    <a:solidFill>
                      <a:schemeClr val="bg1"/>
                    </a:solidFill>
                    <a:cs typeface="Calibri Light" panose="020F0302020204030204" pitchFamily="34" charset="0"/>
                  </a:rPr>
                  <a:t>, each with two predictor variables, </a:t>
                </a:r>
                <a14:m>
                  <m:oMath xmlns:m="http://schemas.openxmlformats.org/officeDocument/2006/math">
                    <m:r>
                      <a:rPr lang="en-US" sz="2400" i="1" dirty="0" smtClean="0">
                        <a:solidFill>
                          <a:schemeClr val="bg1"/>
                        </a:solidFill>
                        <a:latin typeface="Cambria Math" panose="02040503050406030204" pitchFamily="18" charset="0"/>
                        <a:cs typeface="Calibri Light" panose="020F0302020204030204" pitchFamily="34" charset="0"/>
                      </a:rPr>
                      <m:t>𝑥</m:t>
                    </m:r>
                  </m:oMath>
                </a14:m>
                <a:r>
                  <a:rPr lang="en-US" sz="2400" dirty="0">
                    <a:solidFill>
                      <a:schemeClr val="bg1"/>
                    </a:solidFill>
                    <a:cs typeface="Calibri Light" panose="020F0302020204030204" pitchFamily="34" charset="0"/>
                  </a:rPr>
                  <a:t> and </a:t>
                </a:r>
                <a14:m>
                  <m:oMath xmlns:m="http://schemas.openxmlformats.org/officeDocument/2006/math">
                    <m:r>
                      <a:rPr lang="en-US" sz="2400" i="1" dirty="0" smtClean="0">
                        <a:solidFill>
                          <a:schemeClr val="bg1"/>
                        </a:solidFill>
                        <a:latin typeface="Cambria Math" panose="02040503050406030204" pitchFamily="18" charset="0"/>
                        <a:cs typeface="Calibri Light" panose="020F0302020204030204" pitchFamily="34" charset="0"/>
                      </a:rPr>
                      <m:t>𝑦</m:t>
                    </m:r>
                  </m:oMath>
                </a14:m>
                <a:endParaRPr lang="en-US" sz="2400" dirty="0">
                  <a:solidFill>
                    <a:schemeClr val="bg1"/>
                  </a:solidFill>
                  <a:cs typeface="Calibri Light" panose="020F0302020204030204" pitchFamily="34" charset="0"/>
                </a:endParaRPr>
              </a:p>
              <a:p>
                <a:pPr>
                  <a:lnSpc>
                    <a:spcPct val="100000"/>
                  </a:lnSpc>
                  <a:buFont typeface="Courier New" panose="02070309020205020404" pitchFamily="49" charset="0"/>
                  <a:buChar char="o"/>
                </a:pPr>
                <a:endParaRPr lang="en-US" sz="400" dirty="0">
                  <a:solidFill>
                    <a:schemeClr val="bg1"/>
                  </a:solidFill>
                  <a:cs typeface="Calibri Light" panose="020F0302020204030204" pitchFamily="34" charset="0"/>
                </a:endParaRPr>
              </a:p>
              <a:p>
                <a:pPr>
                  <a:lnSpc>
                    <a:spcPct val="100000"/>
                  </a:lnSpc>
                  <a:buFont typeface="Courier New" panose="02070309020205020404" pitchFamily="49" charset="0"/>
                  <a:buChar char="o"/>
                </a:pPr>
                <a:endParaRPr lang="en-US" sz="2400" dirty="0">
                  <a:solidFill>
                    <a:schemeClr val="bg1"/>
                  </a:solidFill>
                  <a:cs typeface="Calibri Light" panose="020F0302020204030204" pitchFamily="34" charset="0"/>
                </a:endParaRPr>
              </a:p>
              <a:p>
                <a:pPr marL="0" indent="0">
                  <a:lnSpc>
                    <a:spcPct val="100000"/>
                  </a:lnSpc>
                  <a:buNone/>
                </a:pPr>
                <a:endParaRPr lang="en-US" sz="2400" dirty="0">
                  <a:solidFill>
                    <a:schemeClr val="bg1"/>
                  </a:solidFill>
                  <a:cs typeface="Calibri Light" panose="020F0302020204030204" pitchFamily="34" charset="0"/>
                </a:endParaRPr>
              </a:p>
              <a:p>
                <a:pPr marL="0" indent="0">
                  <a:lnSpc>
                    <a:spcPct val="100000"/>
                  </a:lnSpc>
                  <a:buNone/>
                </a:pPr>
                <a:endParaRPr lang="en-US" sz="400" dirty="0">
                  <a:solidFill>
                    <a:schemeClr val="bg1"/>
                  </a:solidFill>
                  <a:cs typeface="Calibri Light" panose="020F0302020204030204" pitchFamily="34" charset="0"/>
                </a:endParaRPr>
              </a:p>
              <a:p>
                <a:pPr marL="0" indent="0">
                  <a:lnSpc>
                    <a:spcPct val="100000"/>
                  </a:lnSpc>
                  <a:buNone/>
                </a:pPr>
                <a:endParaRPr lang="en-US" sz="400" dirty="0">
                  <a:solidFill>
                    <a:schemeClr val="bg1"/>
                  </a:solidFill>
                  <a:cs typeface="Calibri Light" panose="020F0302020204030204" pitchFamily="34" charset="0"/>
                </a:endParaRPr>
              </a:p>
              <a:p>
                <a:pPr>
                  <a:lnSpc>
                    <a:spcPct val="100000"/>
                  </a:lnSpc>
                  <a:buFont typeface="Courier New" panose="02070309020205020404" pitchFamily="49" charset="0"/>
                  <a:buChar char="o"/>
                </a:pPr>
                <a:r>
                  <a:rPr lang="en-US" sz="2400" dirty="0">
                    <a:solidFill>
                      <a:schemeClr val="bg1"/>
                    </a:solidFill>
                    <a:cs typeface="Calibri Light" panose="020F0302020204030204" pitchFamily="34" charset="0"/>
                  </a:rPr>
                  <a:t>The Euclidean distance between observations A and B can be computed as:</a:t>
                </a:r>
                <a:endParaRPr lang="en-US" sz="400" dirty="0">
                  <a:solidFill>
                    <a:schemeClr val="bg1"/>
                  </a:solidFill>
                  <a:cs typeface="Calibri Light" panose="020F0302020204030204" pitchFamily="34" charset="0"/>
                </a:endParaRPr>
              </a:p>
              <a:p>
                <a:pPr marL="0" indent="0">
                  <a:lnSpc>
                    <a:spcPct val="100000"/>
                  </a:lnSpc>
                  <a:buNone/>
                </a:pPr>
                <a14:m>
                  <m:oMathPara xmlns:m="http://schemas.openxmlformats.org/officeDocument/2006/math">
                    <m:oMathParaPr>
                      <m:jc m:val="centerGroup"/>
                    </m:oMathParaPr>
                    <m:oMath xmlns:m="http://schemas.openxmlformats.org/officeDocument/2006/math">
                      <m:rad>
                        <m:radPr>
                          <m:degHide m:val="on"/>
                          <m:ctrlPr>
                            <a:rPr lang="en-CA" sz="2400" b="0" i="1" smtClean="0">
                              <a:solidFill>
                                <a:schemeClr val="bg1"/>
                              </a:solidFill>
                              <a:latin typeface="Cambria Math" panose="02040503050406030204" pitchFamily="18" charset="0"/>
                              <a:ea typeface="Cambria Math" panose="02040503050406030204" pitchFamily="18" charset="0"/>
                              <a:cs typeface="Calibri Light" panose="020F0302020204030204" pitchFamily="34" charset="0"/>
                            </a:rPr>
                          </m:ctrlPr>
                        </m:radPr>
                        <m:deg/>
                        <m:e>
                          <m:d>
                            <m:dPr>
                              <m:ctrlPr>
                                <a:rPr lang="en-CA" sz="2400" i="1" smtClean="0">
                                  <a:solidFill>
                                    <a:schemeClr val="bg1"/>
                                  </a:solidFill>
                                  <a:latin typeface="Cambria Math" panose="02040503050406030204" pitchFamily="18" charset="0"/>
                                  <a:ea typeface="Cambria Math" panose="02040503050406030204" pitchFamily="18" charset="0"/>
                                  <a:cs typeface="Calibri Light" panose="020F0302020204030204" pitchFamily="34" charset="0"/>
                                </a:rPr>
                              </m:ctrlPr>
                            </m:dPr>
                            <m:e>
                              <m:r>
                                <a:rPr lang="en-CA" sz="2400" i="1">
                                  <a:solidFill>
                                    <a:schemeClr val="bg1"/>
                                  </a:solidFill>
                                  <a:latin typeface="Cambria Math" panose="02040503050406030204" pitchFamily="18" charset="0"/>
                                  <a:ea typeface="Cambria Math" panose="02040503050406030204" pitchFamily="18" charset="0"/>
                                  <a:cs typeface="Calibri Light" panose="020F0302020204030204" pitchFamily="34" charset="0"/>
                                </a:rPr>
                                <m:t>𝑥</m:t>
                              </m:r>
                              <m:r>
                                <a:rPr lang="en-CA" sz="2400" i="1" baseline="-25000">
                                  <a:solidFill>
                                    <a:schemeClr val="bg1"/>
                                  </a:solidFill>
                                  <a:latin typeface="Cambria Math" panose="02040503050406030204" pitchFamily="18" charset="0"/>
                                  <a:ea typeface="Cambria Math" panose="02040503050406030204" pitchFamily="18" charset="0"/>
                                  <a:cs typeface="Calibri Light" panose="020F0302020204030204" pitchFamily="34" charset="0"/>
                                </a:rPr>
                                <m:t>𝐵</m:t>
                              </m:r>
                              <m:r>
                                <a:rPr lang="en-CA" sz="2400" i="1">
                                  <a:solidFill>
                                    <a:schemeClr val="bg1"/>
                                  </a:solidFill>
                                  <a:latin typeface="Cambria Math" panose="02040503050406030204" pitchFamily="18" charset="0"/>
                                  <a:ea typeface="Cambria Math" panose="02040503050406030204" pitchFamily="18" charset="0"/>
                                  <a:cs typeface="Calibri Light" panose="020F0302020204030204" pitchFamily="34" charset="0"/>
                                </a:rPr>
                                <m:t> −</m:t>
                              </m:r>
                              <m:r>
                                <a:rPr lang="en-CA" sz="2400" b="0" i="1" smtClean="0">
                                  <a:solidFill>
                                    <a:schemeClr val="bg1"/>
                                  </a:solidFill>
                                  <a:latin typeface="Cambria Math" panose="02040503050406030204" pitchFamily="18" charset="0"/>
                                  <a:ea typeface="Cambria Math" panose="02040503050406030204" pitchFamily="18" charset="0"/>
                                  <a:cs typeface="Calibri Light" panose="020F0302020204030204" pitchFamily="34" charset="0"/>
                                </a:rPr>
                                <m:t>𝑥</m:t>
                              </m:r>
                              <m:r>
                                <a:rPr lang="en-CA" sz="2400" b="0" i="1" baseline="-25000" smtClean="0">
                                  <a:solidFill>
                                    <a:schemeClr val="bg1"/>
                                  </a:solidFill>
                                  <a:latin typeface="Cambria Math" panose="02040503050406030204" pitchFamily="18" charset="0"/>
                                  <a:ea typeface="Cambria Math" panose="02040503050406030204" pitchFamily="18" charset="0"/>
                                  <a:cs typeface="Calibri Light" panose="020F0302020204030204" pitchFamily="34" charset="0"/>
                                </a:rPr>
                                <m:t>𝐴</m:t>
                              </m:r>
                            </m:e>
                          </m:d>
                          <m:r>
                            <a:rPr lang="en-CA" sz="2400" i="1" baseline="30000">
                              <a:solidFill>
                                <a:schemeClr val="bg1"/>
                              </a:solidFill>
                              <a:latin typeface="Cambria Math" panose="02040503050406030204" pitchFamily="18" charset="0"/>
                              <a:ea typeface="Cambria Math" panose="02040503050406030204" pitchFamily="18" charset="0"/>
                              <a:cs typeface="Calibri Light" panose="020F0302020204030204" pitchFamily="34" charset="0"/>
                            </a:rPr>
                            <m:t>2</m:t>
                          </m:r>
                          <m:r>
                            <a:rPr lang="en-CA" sz="2400" b="0" i="1" smtClean="0">
                              <a:solidFill>
                                <a:schemeClr val="bg1"/>
                              </a:solidFill>
                              <a:latin typeface="Cambria Math" panose="02040503050406030204" pitchFamily="18" charset="0"/>
                              <a:ea typeface="Cambria Math" panose="02040503050406030204" pitchFamily="18" charset="0"/>
                              <a:cs typeface="Calibri Light" panose="020F0302020204030204" pitchFamily="34" charset="0"/>
                            </a:rPr>
                            <m:t>+</m:t>
                          </m:r>
                          <m:r>
                            <a:rPr lang="en-CA" sz="2400" b="0" i="1" baseline="30000" smtClean="0">
                              <a:solidFill>
                                <a:schemeClr val="bg1"/>
                              </a:solidFill>
                              <a:latin typeface="Cambria Math" panose="02040503050406030204" pitchFamily="18" charset="0"/>
                              <a:ea typeface="Cambria Math" panose="02040503050406030204" pitchFamily="18" charset="0"/>
                              <a:cs typeface="Calibri Light" panose="020F0302020204030204" pitchFamily="34" charset="0"/>
                            </a:rPr>
                            <m:t> </m:t>
                          </m:r>
                          <m:d>
                            <m:dPr>
                              <m:ctrlPr>
                                <a:rPr lang="en-CA" sz="2400" i="1">
                                  <a:solidFill>
                                    <a:schemeClr val="bg1"/>
                                  </a:solidFill>
                                  <a:latin typeface="Cambria Math" panose="02040503050406030204" pitchFamily="18" charset="0"/>
                                  <a:ea typeface="Cambria Math" panose="02040503050406030204" pitchFamily="18" charset="0"/>
                                  <a:cs typeface="Calibri Light" panose="020F0302020204030204" pitchFamily="34" charset="0"/>
                                </a:rPr>
                              </m:ctrlPr>
                            </m:dPr>
                            <m:e>
                              <m:r>
                                <a:rPr lang="en-CA" sz="2400" b="0" i="1" smtClean="0">
                                  <a:solidFill>
                                    <a:schemeClr val="bg1"/>
                                  </a:solidFill>
                                  <a:latin typeface="Cambria Math" panose="02040503050406030204" pitchFamily="18" charset="0"/>
                                  <a:ea typeface="Cambria Math" panose="02040503050406030204" pitchFamily="18" charset="0"/>
                                  <a:cs typeface="Calibri Light" panose="020F0302020204030204" pitchFamily="34" charset="0"/>
                                </a:rPr>
                                <m:t>𝑦</m:t>
                              </m:r>
                              <m:r>
                                <a:rPr lang="en-CA" sz="2400" i="1" baseline="-25000">
                                  <a:solidFill>
                                    <a:schemeClr val="bg1"/>
                                  </a:solidFill>
                                  <a:latin typeface="Cambria Math" panose="02040503050406030204" pitchFamily="18" charset="0"/>
                                  <a:ea typeface="Cambria Math" panose="02040503050406030204" pitchFamily="18" charset="0"/>
                                  <a:cs typeface="Calibri Light" panose="020F0302020204030204" pitchFamily="34" charset="0"/>
                                </a:rPr>
                                <m:t>𝐵</m:t>
                              </m:r>
                              <m:r>
                                <a:rPr lang="en-CA" sz="2400" i="1">
                                  <a:solidFill>
                                    <a:schemeClr val="bg1"/>
                                  </a:solidFill>
                                  <a:latin typeface="Cambria Math" panose="02040503050406030204" pitchFamily="18" charset="0"/>
                                  <a:ea typeface="Cambria Math" panose="02040503050406030204" pitchFamily="18" charset="0"/>
                                  <a:cs typeface="Calibri Light" panose="020F0302020204030204" pitchFamily="34" charset="0"/>
                                </a:rPr>
                                <m:t> −</m:t>
                              </m:r>
                              <m:r>
                                <a:rPr lang="en-CA" sz="2400" i="1">
                                  <a:solidFill>
                                    <a:schemeClr val="bg1"/>
                                  </a:solidFill>
                                  <a:latin typeface="Cambria Math" panose="02040503050406030204" pitchFamily="18" charset="0"/>
                                  <a:ea typeface="Cambria Math" panose="02040503050406030204" pitchFamily="18" charset="0"/>
                                  <a:cs typeface="Calibri Light" panose="020F0302020204030204" pitchFamily="34" charset="0"/>
                                </a:rPr>
                                <m:t>𝑦𝐴</m:t>
                              </m:r>
                            </m:e>
                          </m:d>
                        </m:e>
                      </m:rad>
                      <m:r>
                        <a:rPr lang="en-CA" sz="2400" i="1" baseline="30000">
                          <a:solidFill>
                            <a:schemeClr val="bg1"/>
                          </a:solidFill>
                          <a:latin typeface="Cambria Math" panose="02040503050406030204" pitchFamily="18" charset="0"/>
                          <a:ea typeface="Cambria Math" panose="02040503050406030204" pitchFamily="18" charset="0"/>
                          <a:cs typeface="Calibri Light" panose="020F0302020204030204" pitchFamily="34" charset="0"/>
                        </a:rPr>
                        <m:t>2</m:t>
                      </m:r>
                    </m:oMath>
                  </m:oMathPara>
                </a14:m>
                <a:endParaRPr lang="en-US" sz="2400" baseline="30000" dirty="0">
                  <a:solidFill>
                    <a:schemeClr val="bg1"/>
                  </a:solidFill>
                  <a:cs typeface="Calibri Light" panose="020F0302020204030204" pitchFamily="34" charset="0"/>
                </a:endParaRPr>
              </a:p>
              <a:p>
                <a:pPr marL="0" indent="0">
                  <a:lnSpc>
                    <a:spcPct val="100000"/>
                  </a:lnSpc>
                  <a:buNone/>
                </a:pPr>
                <a:endParaRPr lang="en-US" sz="2400" baseline="30000" dirty="0">
                  <a:solidFill>
                    <a:schemeClr val="bg1"/>
                  </a:solidFill>
                  <a:cs typeface="Calibri Light" panose="020F0302020204030204" pitchFamily="34" charset="0"/>
                </a:endParaRPr>
              </a:p>
              <a:p>
                <a:pPr marL="0" indent="0">
                  <a:lnSpc>
                    <a:spcPct val="100000"/>
                  </a:lnSpc>
                  <a:buNone/>
                </a:pPr>
                <a:endParaRPr lang="en-US" sz="2400" dirty="0">
                  <a:solidFill>
                    <a:schemeClr val="bg1"/>
                  </a:solidFill>
                  <a:cs typeface="Calibri Light" panose="020F0302020204030204" pitchFamily="34" charset="0"/>
                </a:endParaRPr>
              </a:p>
            </p:txBody>
          </p:sp>
        </mc:Choice>
        <mc:Fallback>
          <p:sp>
            <p:nvSpPr>
              <p:cNvPr id="3" name="Content Placeholder 2">
                <a:extLst>
                  <a:ext uri="{FF2B5EF4-FFF2-40B4-BE49-F238E27FC236}">
                    <a16:creationId xmlns:a16="http://schemas.microsoft.com/office/drawing/2014/main" id="{07A2C6BA-B9F4-609D-E701-39D1DC172418}"/>
                  </a:ext>
                </a:extLst>
              </p:cNvPr>
              <p:cNvSpPr>
                <a:spLocks noGrp="1" noRot="1" noChangeAspect="1" noMove="1" noResize="1" noEditPoints="1" noAdjustHandles="1" noChangeArrowheads="1" noChangeShapeType="1" noTextEdit="1"/>
              </p:cNvSpPr>
              <p:nvPr>
                <p:ph idx="1"/>
              </p:nvPr>
            </p:nvSpPr>
            <p:spPr>
              <a:xfrm>
                <a:off x="702128" y="1537587"/>
                <a:ext cx="7436032" cy="4351338"/>
              </a:xfrm>
              <a:blipFill>
                <a:blip r:embed="rId3"/>
                <a:stretch>
                  <a:fillRect l="-1195" t="-872" b="-639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B8AD5A30-57FB-0AAC-AD77-26FF83B70522}"/>
              </a:ext>
            </a:extLst>
          </p:cNvPr>
          <p:cNvSpPr>
            <a:spLocks noGrp="1"/>
          </p:cNvSpPr>
          <p:nvPr>
            <p:ph type="title"/>
          </p:nvPr>
        </p:nvSpPr>
        <p:spPr/>
        <p:txBody>
          <a:bodyPr/>
          <a:lstStyle/>
          <a:p>
            <a:r>
              <a:rPr lang="en-US" dirty="0">
                <a:solidFill>
                  <a:schemeClr val="bg1"/>
                </a:solidFill>
              </a:rPr>
              <a:t>Measuring similarity in K-means</a:t>
            </a:r>
          </a:p>
        </p:txBody>
      </p:sp>
      <p:pic>
        <p:nvPicPr>
          <p:cNvPr id="12289" name="Picture 1" descr="page8image20783440">
            <a:extLst>
              <a:ext uri="{FF2B5EF4-FFF2-40B4-BE49-F238E27FC236}">
                <a16:creationId xmlns:a16="http://schemas.microsoft.com/office/drawing/2014/main" id="{5DA59A6A-B4D1-4297-AF16-F6975A7ED1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4865" y="2126106"/>
            <a:ext cx="3784600" cy="33274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graphicFrame>
            <p:nvGraphicFramePr>
              <p:cNvPr id="5" name="Content Placeholder 7">
                <a:extLst>
                  <a:ext uri="{FF2B5EF4-FFF2-40B4-BE49-F238E27FC236}">
                    <a16:creationId xmlns:a16="http://schemas.microsoft.com/office/drawing/2014/main" id="{B60B536F-6F22-AB1C-760A-B5DBB1A9E9E5}"/>
                  </a:ext>
                </a:extLst>
              </p:cNvPr>
              <p:cNvGraphicFramePr>
                <a:graphicFrameLocks/>
              </p:cNvGraphicFramePr>
              <p:nvPr>
                <p:extLst>
                  <p:ext uri="{D42A27DB-BD31-4B8C-83A1-F6EECF244321}">
                    <p14:modId xmlns:p14="http://schemas.microsoft.com/office/powerpoint/2010/main" val="4221090704"/>
                  </p:ext>
                </p:extLst>
              </p:nvPr>
            </p:nvGraphicFramePr>
            <p:xfrm>
              <a:off x="2869456" y="3262746"/>
              <a:ext cx="3226544" cy="1371600"/>
            </p:xfrm>
            <a:graphic>
              <a:graphicData uri="http://schemas.openxmlformats.org/drawingml/2006/table">
                <a:tbl>
                  <a:tblPr firstRow="1" bandRow="1">
                    <a:tableStyleId>{C083E6E3-FA7D-4D7B-A595-EF9225AFEA82}</a:tableStyleId>
                  </a:tblPr>
                  <a:tblGrid>
                    <a:gridCol w="1877429">
                      <a:extLst>
                        <a:ext uri="{9D8B030D-6E8A-4147-A177-3AD203B41FA5}">
                          <a16:colId xmlns:a16="http://schemas.microsoft.com/office/drawing/2014/main" val="576912637"/>
                        </a:ext>
                      </a:extLst>
                    </a:gridCol>
                    <a:gridCol w="809469">
                      <a:extLst>
                        <a:ext uri="{9D8B030D-6E8A-4147-A177-3AD203B41FA5}">
                          <a16:colId xmlns:a16="http://schemas.microsoft.com/office/drawing/2014/main" val="23861919"/>
                        </a:ext>
                      </a:extLst>
                    </a:gridCol>
                    <a:gridCol w="539646">
                      <a:extLst>
                        <a:ext uri="{9D8B030D-6E8A-4147-A177-3AD203B41FA5}">
                          <a16:colId xmlns:a16="http://schemas.microsoft.com/office/drawing/2014/main" val="3731617711"/>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solidFill>
                                <a:schemeClr val="bg1"/>
                              </a:solidFill>
                            </a:rPr>
                            <a:t>observation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solidFill>
                                <a:schemeClr val="bg1"/>
                              </a:solidFill>
                            </a:rPr>
                            <a:t>x</a:t>
                          </a:r>
                        </a:p>
                      </a:txBody>
                      <a:tcPr/>
                    </a:tc>
                    <a:tc>
                      <a:txBody>
                        <a:bodyPr/>
                        <a:lstStyle/>
                        <a:p>
                          <a:r>
                            <a:rPr lang="en-US" sz="2400" b="0" dirty="0">
                              <a:solidFill>
                                <a:schemeClr val="bg1"/>
                              </a:solidFill>
                            </a:rPr>
                            <a:t>y</a:t>
                          </a:r>
                        </a:p>
                      </a:txBody>
                      <a:tcPr/>
                    </a:tc>
                    <a:extLst>
                      <a:ext uri="{0D108BD9-81ED-4DB2-BD59-A6C34878D82A}">
                        <a16:rowId xmlns:a16="http://schemas.microsoft.com/office/drawing/2014/main" val="2169096809"/>
                      </a:ext>
                    </a:extLst>
                  </a:tr>
                  <a:tr h="370840">
                    <a:tc>
                      <a:txBody>
                        <a:bodyPr/>
                        <a:lstStyle/>
                        <a:p>
                          <a:r>
                            <a:rPr lang="en-US" sz="2400" baseline="0" dirty="0">
                              <a:solidFill>
                                <a:schemeClr val="bg1"/>
                              </a:solidFill>
                            </a:rPr>
                            <a:t>A</a:t>
                          </a:r>
                        </a:p>
                      </a:txBody>
                      <a:tcPr>
                        <a:solidFill>
                          <a:schemeClr val="accent4">
                            <a:lumMod val="60000"/>
                            <a:lumOff val="40000"/>
                            <a:alpha val="20000"/>
                          </a:schemeClr>
                        </a:solidFill>
                      </a:tcPr>
                    </a:tc>
                    <a:tc>
                      <a:txBody>
                        <a:bodyPr/>
                        <a:lstStyle/>
                        <a:p>
                          <a14:m>
                            <m:oMath xmlns:m="http://schemas.openxmlformats.org/officeDocument/2006/math">
                              <m:r>
                                <a:rPr lang="en-CA" sz="2400" i="1" smtClean="0">
                                  <a:solidFill>
                                    <a:schemeClr val="bg1"/>
                                  </a:solidFill>
                                  <a:latin typeface="Cambria Math" panose="02040503050406030204" pitchFamily="18" charset="0"/>
                                </a:rPr>
                                <m:t>𝑥</m:t>
                              </m:r>
                            </m:oMath>
                          </a14:m>
                          <a:r>
                            <a:rPr lang="en-US" sz="2400" baseline="-25000" dirty="0">
                              <a:solidFill>
                                <a:schemeClr val="bg1"/>
                              </a:solidFill>
                            </a:rPr>
                            <a:t>A</a:t>
                          </a:r>
                        </a:p>
                      </a:txBody>
                      <a:tcPr>
                        <a:solidFill>
                          <a:schemeClr val="accent4">
                            <a:lumMod val="60000"/>
                            <a:lumOff val="40000"/>
                            <a:alpha val="20000"/>
                          </a:schemeClr>
                        </a:solidFill>
                      </a:tcPr>
                    </a:tc>
                    <a:tc>
                      <a:txBody>
                        <a:bodyPr/>
                        <a:lstStyle/>
                        <a:p>
                          <a14:m>
                            <m:oMath xmlns:m="http://schemas.openxmlformats.org/officeDocument/2006/math">
                              <m:r>
                                <a:rPr lang="en-CA" sz="2400" b="0" i="1" smtClean="0">
                                  <a:solidFill>
                                    <a:schemeClr val="bg1"/>
                                  </a:solidFill>
                                  <a:latin typeface="Cambria Math" panose="02040503050406030204" pitchFamily="18" charset="0"/>
                                </a:rPr>
                                <m:t>𝑦</m:t>
                              </m:r>
                            </m:oMath>
                          </a14:m>
                          <a:r>
                            <a:rPr lang="en-US" sz="2400" baseline="-25000" dirty="0">
                              <a:solidFill>
                                <a:schemeClr val="bg1"/>
                              </a:solidFill>
                            </a:rPr>
                            <a:t>A</a:t>
                          </a:r>
                        </a:p>
                      </a:txBody>
                      <a:tcPr>
                        <a:solidFill>
                          <a:schemeClr val="accent4">
                            <a:lumMod val="60000"/>
                            <a:lumOff val="40000"/>
                            <a:alpha val="20000"/>
                          </a:schemeClr>
                        </a:solidFill>
                      </a:tcPr>
                    </a:tc>
                    <a:extLst>
                      <a:ext uri="{0D108BD9-81ED-4DB2-BD59-A6C34878D82A}">
                        <a16:rowId xmlns:a16="http://schemas.microsoft.com/office/drawing/2014/main" val="3547854081"/>
                      </a:ext>
                    </a:extLst>
                  </a:tr>
                  <a:tr h="370840">
                    <a:tc>
                      <a:txBody>
                        <a:bodyPr/>
                        <a:lstStyle/>
                        <a:p>
                          <a:r>
                            <a:rPr lang="en-US" sz="2400" baseline="0" dirty="0">
                              <a:solidFill>
                                <a:schemeClr val="bg1"/>
                              </a:solidFill>
                            </a:rPr>
                            <a:t>B</a:t>
                          </a:r>
                        </a:p>
                      </a:txBody>
                      <a:tcPr>
                        <a:solidFill>
                          <a:schemeClr val="accent4">
                            <a:lumMod val="60000"/>
                            <a:lumOff val="40000"/>
                            <a:alpha val="20000"/>
                          </a:schemeClr>
                        </a:solidFill>
                      </a:tcPr>
                    </a:tc>
                    <a:tc>
                      <a:txBody>
                        <a:bodyPr/>
                        <a:lstStyle/>
                        <a:p>
                          <a14:m>
                            <m:oMath xmlns:m="http://schemas.openxmlformats.org/officeDocument/2006/math">
                              <m:r>
                                <a:rPr lang="en-CA" sz="2400" i="1" smtClean="0">
                                  <a:solidFill>
                                    <a:schemeClr val="bg1"/>
                                  </a:solidFill>
                                  <a:latin typeface="Cambria Math" panose="02040503050406030204" pitchFamily="18" charset="0"/>
                                </a:rPr>
                                <m:t>𝑥</m:t>
                              </m:r>
                            </m:oMath>
                          </a14:m>
                          <a:r>
                            <a:rPr lang="en-US" sz="2400" baseline="-25000" dirty="0">
                              <a:solidFill>
                                <a:schemeClr val="bg1"/>
                              </a:solidFill>
                            </a:rPr>
                            <a:t>B</a:t>
                          </a:r>
                        </a:p>
                      </a:txBody>
                      <a:tcPr>
                        <a:solidFill>
                          <a:schemeClr val="accent4">
                            <a:lumMod val="60000"/>
                            <a:lumOff val="40000"/>
                            <a:alpha val="20000"/>
                          </a:schemeClr>
                        </a:solidFill>
                      </a:tcPr>
                    </a:tc>
                    <a:tc>
                      <a:txBody>
                        <a:bodyPr/>
                        <a:lstStyle/>
                        <a:p>
                          <a14:m>
                            <m:oMath xmlns:m="http://schemas.openxmlformats.org/officeDocument/2006/math">
                              <m:r>
                                <a:rPr lang="en-CA" sz="2400" b="0" i="1" smtClean="0">
                                  <a:solidFill>
                                    <a:schemeClr val="bg1"/>
                                  </a:solidFill>
                                  <a:latin typeface="Cambria Math" panose="02040503050406030204" pitchFamily="18" charset="0"/>
                                </a:rPr>
                                <m:t>𝑦</m:t>
                              </m:r>
                            </m:oMath>
                          </a14:m>
                          <a:r>
                            <a:rPr lang="en-US" sz="2400" baseline="-25000" dirty="0">
                              <a:solidFill>
                                <a:schemeClr val="bg1"/>
                              </a:solidFill>
                            </a:rPr>
                            <a:t>B</a:t>
                          </a:r>
                        </a:p>
                      </a:txBody>
                      <a:tcPr>
                        <a:solidFill>
                          <a:schemeClr val="accent4">
                            <a:lumMod val="60000"/>
                            <a:lumOff val="40000"/>
                            <a:alpha val="20000"/>
                          </a:schemeClr>
                        </a:solidFill>
                      </a:tcPr>
                    </a:tc>
                    <a:extLst>
                      <a:ext uri="{0D108BD9-81ED-4DB2-BD59-A6C34878D82A}">
                        <a16:rowId xmlns:a16="http://schemas.microsoft.com/office/drawing/2014/main" val="755501835"/>
                      </a:ext>
                    </a:extLst>
                  </a:tr>
                </a:tbl>
              </a:graphicData>
            </a:graphic>
          </p:graphicFrame>
        </mc:Choice>
        <mc:Fallback xmlns="">
          <p:graphicFrame>
            <p:nvGraphicFramePr>
              <p:cNvPr id="5" name="Content Placeholder 7">
                <a:extLst>
                  <a:ext uri="{FF2B5EF4-FFF2-40B4-BE49-F238E27FC236}">
                    <a16:creationId xmlns:a16="http://schemas.microsoft.com/office/drawing/2014/main" id="{B60B536F-6F22-AB1C-760A-B5DBB1A9E9E5}"/>
                  </a:ext>
                </a:extLst>
              </p:cNvPr>
              <p:cNvGraphicFramePr>
                <a:graphicFrameLocks/>
              </p:cNvGraphicFramePr>
              <p:nvPr>
                <p:extLst>
                  <p:ext uri="{D42A27DB-BD31-4B8C-83A1-F6EECF244321}">
                    <p14:modId xmlns:p14="http://schemas.microsoft.com/office/powerpoint/2010/main" val="4221090704"/>
                  </p:ext>
                </p:extLst>
              </p:nvPr>
            </p:nvGraphicFramePr>
            <p:xfrm>
              <a:off x="2869456" y="3262746"/>
              <a:ext cx="3226544" cy="1371600"/>
            </p:xfrm>
            <a:graphic>
              <a:graphicData uri="http://schemas.openxmlformats.org/drawingml/2006/table">
                <a:tbl>
                  <a:tblPr firstRow="1" bandRow="1">
                    <a:tableStyleId>{C083E6E3-FA7D-4D7B-A595-EF9225AFEA82}</a:tableStyleId>
                  </a:tblPr>
                  <a:tblGrid>
                    <a:gridCol w="1877429">
                      <a:extLst>
                        <a:ext uri="{9D8B030D-6E8A-4147-A177-3AD203B41FA5}">
                          <a16:colId xmlns:a16="http://schemas.microsoft.com/office/drawing/2014/main" val="576912637"/>
                        </a:ext>
                      </a:extLst>
                    </a:gridCol>
                    <a:gridCol w="809469">
                      <a:extLst>
                        <a:ext uri="{9D8B030D-6E8A-4147-A177-3AD203B41FA5}">
                          <a16:colId xmlns:a16="http://schemas.microsoft.com/office/drawing/2014/main" val="23861919"/>
                        </a:ext>
                      </a:extLst>
                    </a:gridCol>
                    <a:gridCol w="539646">
                      <a:extLst>
                        <a:ext uri="{9D8B030D-6E8A-4147-A177-3AD203B41FA5}">
                          <a16:colId xmlns:a16="http://schemas.microsoft.com/office/drawing/2014/main" val="3731617711"/>
                        </a:ext>
                      </a:extLst>
                    </a:gridCol>
                  </a:tblGrid>
                  <a:tr h="457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solidFill>
                                <a:schemeClr val="bg1"/>
                              </a:solidFill>
                            </a:rPr>
                            <a:t>observation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solidFill>
                                <a:schemeClr val="bg1"/>
                              </a:solidFill>
                            </a:rPr>
                            <a:t>x</a:t>
                          </a:r>
                        </a:p>
                      </a:txBody>
                      <a:tcPr/>
                    </a:tc>
                    <a:tc>
                      <a:txBody>
                        <a:bodyPr/>
                        <a:lstStyle/>
                        <a:p>
                          <a:r>
                            <a:rPr lang="en-US" sz="2400" b="0" dirty="0">
                              <a:solidFill>
                                <a:schemeClr val="bg1"/>
                              </a:solidFill>
                            </a:rPr>
                            <a:t>y</a:t>
                          </a:r>
                        </a:p>
                      </a:txBody>
                      <a:tcPr/>
                    </a:tc>
                    <a:extLst>
                      <a:ext uri="{0D108BD9-81ED-4DB2-BD59-A6C34878D82A}">
                        <a16:rowId xmlns:a16="http://schemas.microsoft.com/office/drawing/2014/main" val="2169096809"/>
                      </a:ext>
                    </a:extLst>
                  </a:tr>
                  <a:tr h="457200">
                    <a:tc>
                      <a:txBody>
                        <a:bodyPr/>
                        <a:lstStyle/>
                        <a:p>
                          <a:r>
                            <a:rPr lang="en-US" sz="2400" baseline="0" dirty="0">
                              <a:solidFill>
                                <a:schemeClr val="bg1"/>
                              </a:solidFill>
                            </a:rPr>
                            <a:t>A</a:t>
                          </a:r>
                        </a:p>
                      </a:txBody>
                      <a:tcPr>
                        <a:solidFill>
                          <a:schemeClr val="accent4">
                            <a:lumMod val="60000"/>
                            <a:lumOff val="40000"/>
                            <a:alpha val="20000"/>
                          </a:schemeClr>
                        </a:solidFill>
                      </a:tcPr>
                    </a:tc>
                    <a:tc>
                      <a:txBody>
                        <a:bodyPr/>
                        <a:lstStyle/>
                        <a:p>
                          <a:endParaRPr lang="en-US"/>
                        </a:p>
                      </a:txBody>
                      <a:tcPr>
                        <a:blipFill>
                          <a:blip r:embed="rId5"/>
                          <a:stretch>
                            <a:fillRect l="-231250" t="-108108" r="-68750" b="-129730"/>
                          </a:stretch>
                        </a:blipFill>
                      </a:tcPr>
                    </a:tc>
                    <a:tc>
                      <a:txBody>
                        <a:bodyPr/>
                        <a:lstStyle/>
                        <a:p>
                          <a:endParaRPr lang="en-US"/>
                        </a:p>
                      </a:txBody>
                      <a:tcPr>
                        <a:blipFill>
                          <a:blip r:embed="rId5"/>
                          <a:stretch>
                            <a:fillRect l="-493023" t="-108108" r="-2326" b="-129730"/>
                          </a:stretch>
                        </a:blipFill>
                      </a:tcPr>
                    </a:tc>
                    <a:extLst>
                      <a:ext uri="{0D108BD9-81ED-4DB2-BD59-A6C34878D82A}">
                        <a16:rowId xmlns:a16="http://schemas.microsoft.com/office/drawing/2014/main" val="3547854081"/>
                      </a:ext>
                    </a:extLst>
                  </a:tr>
                  <a:tr h="457200">
                    <a:tc>
                      <a:txBody>
                        <a:bodyPr/>
                        <a:lstStyle/>
                        <a:p>
                          <a:r>
                            <a:rPr lang="en-US" sz="2400" baseline="0" dirty="0">
                              <a:solidFill>
                                <a:schemeClr val="bg1"/>
                              </a:solidFill>
                            </a:rPr>
                            <a:t>B</a:t>
                          </a:r>
                        </a:p>
                      </a:txBody>
                      <a:tcPr>
                        <a:solidFill>
                          <a:schemeClr val="accent4">
                            <a:lumMod val="60000"/>
                            <a:lumOff val="40000"/>
                            <a:alpha val="20000"/>
                          </a:schemeClr>
                        </a:solidFill>
                      </a:tcPr>
                    </a:tc>
                    <a:tc>
                      <a:txBody>
                        <a:bodyPr/>
                        <a:lstStyle/>
                        <a:p>
                          <a:endParaRPr lang="en-US"/>
                        </a:p>
                      </a:txBody>
                      <a:tcPr>
                        <a:blipFill>
                          <a:blip r:embed="rId5"/>
                          <a:stretch>
                            <a:fillRect l="-231250" t="-213889" r="-68750" b="-33333"/>
                          </a:stretch>
                        </a:blipFill>
                      </a:tcPr>
                    </a:tc>
                    <a:tc>
                      <a:txBody>
                        <a:bodyPr/>
                        <a:lstStyle/>
                        <a:p>
                          <a:endParaRPr lang="en-US"/>
                        </a:p>
                      </a:txBody>
                      <a:tcPr>
                        <a:blipFill>
                          <a:blip r:embed="rId5"/>
                          <a:stretch>
                            <a:fillRect l="-493023" t="-213889" r="-2326" b="-33333"/>
                          </a:stretch>
                        </a:blipFill>
                      </a:tcPr>
                    </a:tc>
                    <a:extLst>
                      <a:ext uri="{0D108BD9-81ED-4DB2-BD59-A6C34878D82A}">
                        <a16:rowId xmlns:a16="http://schemas.microsoft.com/office/drawing/2014/main" val="755501835"/>
                      </a:ext>
                    </a:extLst>
                  </a:tr>
                </a:tbl>
              </a:graphicData>
            </a:graphic>
          </p:graphicFrame>
        </mc:Fallback>
      </mc:AlternateContent>
      <p:sp>
        <p:nvSpPr>
          <p:cNvPr id="6" name="TextBox 5">
            <a:extLst>
              <a:ext uri="{FF2B5EF4-FFF2-40B4-BE49-F238E27FC236}">
                <a16:creationId xmlns:a16="http://schemas.microsoft.com/office/drawing/2014/main" id="{59D39F98-F128-533F-6590-DB81B92F7F1A}"/>
              </a:ext>
            </a:extLst>
          </p:cNvPr>
          <p:cNvSpPr txBox="1"/>
          <p:nvPr/>
        </p:nvSpPr>
        <p:spPr>
          <a:xfrm>
            <a:off x="2697119" y="6081041"/>
            <a:ext cx="3571217" cy="646331"/>
          </a:xfrm>
          <a:prstGeom prst="rect">
            <a:avLst/>
          </a:prstGeom>
          <a:noFill/>
          <a:ln>
            <a:noFill/>
          </a:ln>
        </p:spPr>
        <p:txBody>
          <a:bodyPr wrap="square">
            <a:spAutoFit/>
          </a:bodyPr>
          <a:lstStyle/>
          <a:p>
            <a:pPr marL="0" indent="0">
              <a:lnSpc>
                <a:spcPct val="100000"/>
              </a:lnSpc>
              <a:buNone/>
            </a:pPr>
            <a:r>
              <a:rPr lang="en-US" sz="1800" i="1" dirty="0">
                <a:solidFill>
                  <a:schemeClr val="bg1"/>
                </a:solidFill>
                <a:cs typeface="Calibri Light" panose="020F0302020204030204" pitchFamily="34" charset="0"/>
              </a:rPr>
              <a:t>Note. </a:t>
            </a:r>
            <a:r>
              <a:rPr lang="en-US" sz="1800" dirty="0">
                <a:solidFill>
                  <a:schemeClr val="bg1"/>
                </a:solidFill>
                <a:cs typeface="Calibri Light" panose="020F0302020204030204" pitchFamily="34" charset="0"/>
              </a:rPr>
              <a:t>Squared Euclidean distance cancels out the square root! </a:t>
            </a:r>
          </a:p>
        </p:txBody>
      </p:sp>
      <p:sp>
        <p:nvSpPr>
          <p:cNvPr id="4" name="TextBox 3">
            <a:extLst>
              <a:ext uri="{FF2B5EF4-FFF2-40B4-BE49-F238E27FC236}">
                <a16:creationId xmlns:a16="http://schemas.microsoft.com/office/drawing/2014/main" id="{52E7B233-94C5-B435-BA68-32CD9228F722}"/>
              </a:ext>
            </a:extLst>
          </p:cNvPr>
          <p:cNvSpPr txBox="1"/>
          <p:nvPr/>
        </p:nvSpPr>
        <p:spPr>
          <a:xfrm>
            <a:off x="4758156" y="3262747"/>
            <a:ext cx="587567" cy="1371600"/>
          </a:xfrm>
          <a:prstGeom prst="rect">
            <a:avLst/>
          </a:prstGeom>
          <a:noFill/>
          <a:ln w="76200">
            <a:solidFill>
              <a:schemeClr val="bg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chemeClr val="bg1"/>
              </a:solidFill>
              <a:effectLst/>
              <a:uLnTx/>
              <a:uFillTx/>
              <a:ea typeface="+mn-ea"/>
              <a:cs typeface="+mn-cs"/>
            </a:endParaRPr>
          </a:p>
        </p:txBody>
      </p:sp>
      <p:sp>
        <p:nvSpPr>
          <p:cNvPr id="7" name="TextBox 6">
            <a:extLst>
              <a:ext uri="{FF2B5EF4-FFF2-40B4-BE49-F238E27FC236}">
                <a16:creationId xmlns:a16="http://schemas.microsoft.com/office/drawing/2014/main" id="{FB0A1F01-9713-C5CE-92B4-7A1BD1826FA2}"/>
              </a:ext>
            </a:extLst>
          </p:cNvPr>
          <p:cNvSpPr txBox="1"/>
          <p:nvPr/>
        </p:nvSpPr>
        <p:spPr>
          <a:xfrm>
            <a:off x="5456386" y="3262746"/>
            <a:ext cx="587567" cy="1371600"/>
          </a:xfrm>
          <a:prstGeom prst="rect">
            <a:avLst/>
          </a:prstGeom>
          <a:noFill/>
          <a:ln w="76200">
            <a:solidFill>
              <a:schemeClr val="bg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chemeClr val="bg1"/>
              </a:solidFill>
              <a:effectLst/>
              <a:uLnTx/>
              <a:uFillTx/>
              <a:ea typeface="+mn-ea"/>
              <a:cs typeface="+mn-cs"/>
            </a:endParaRPr>
          </a:p>
        </p:txBody>
      </p:sp>
      <p:sp>
        <p:nvSpPr>
          <p:cNvPr id="8" name="TextBox 7">
            <a:extLst>
              <a:ext uri="{FF2B5EF4-FFF2-40B4-BE49-F238E27FC236}">
                <a16:creationId xmlns:a16="http://schemas.microsoft.com/office/drawing/2014/main" id="{703CFCB2-148F-C29B-5604-D240538F7D09}"/>
              </a:ext>
            </a:extLst>
          </p:cNvPr>
          <p:cNvSpPr txBox="1"/>
          <p:nvPr/>
        </p:nvSpPr>
        <p:spPr>
          <a:xfrm>
            <a:off x="8389620" y="4811490"/>
            <a:ext cx="1791872" cy="642016"/>
          </a:xfrm>
          <a:prstGeom prst="rect">
            <a:avLst/>
          </a:prstGeom>
          <a:noFill/>
          <a:ln w="76200">
            <a:solidFill>
              <a:schemeClr val="accent5"/>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chemeClr val="bg1"/>
              </a:solidFill>
              <a:effectLst/>
              <a:uLnTx/>
              <a:uFillTx/>
              <a:ea typeface="+mn-ea"/>
              <a:cs typeface="+mn-cs"/>
            </a:endParaRPr>
          </a:p>
        </p:txBody>
      </p:sp>
      <p:sp>
        <p:nvSpPr>
          <p:cNvPr id="9" name="TextBox 8">
            <a:extLst>
              <a:ext uri="{FF2B5EF4-FFF2-40B4-BE49-F238E27FC236}">
                <a16:creationId xmlns:a16="http://schemas.microsoft.com/office/drawing/2014/main" id="{C6AC1F74-C630-CBA0-2724-985D357CF739}"/>
              </a:ext>
            </a:extLst>
          </p:cNvPr>
          <p:cNvSpPr txBox="1"/>
          <p:nvPr/>
        </p:nvSpPr>
        <p:spPr>
          <a:xfrm>
            <a:off x="7876912" y="2786983"/>
            <a:ext cx="698230" cy="2224631"/>
          </a:xfrm>
          <a:prstGeom prst="rect">
            <a:avLst/>
          </a:prstGeom>
          <a:noFill/>
          <a:ln w="76200">
            <a:solidFill>
              <a:schemeClr val="accent6"/>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chemeClr val="bg1"/>
              </a:solidFill>
              <a:effectLst/>
              <a:uLnTx/>
              <a:uFillTx/>
              <a:ea typeface="+mn-ea"/>
              <a:cs typeface="+mn-cs"/>
            </a:endParaRPr>
          </a:p>
        </p:txBody>
      </p:sp>
      <p:cxnSp>
        <p:nvCxnSpPr>
          <p:cNvPr id="11" name="Straight Connector 10">
            <a:extLst>
              <a:ext uri="{FF2B5EF4-FFF2-40B4-BE49-F238E27FC236}">
                <a16:creationId xmlns:a16="http://schemas.microsoft.com/office/drawing/2014/main" id="{58F8AB51-DE05-0AD6-C5F1-FD85B0ED3605}"/>
              </a:ext>
            </a:extLst>
          </p:cNvPr>
          <p:cNvCxnSpPr/>
          <p:nvPr/>
        </p:nvCxnSpPr>
        <p:spPr>
          <a:xfrm>
            <a:off x="3024554" y="6081041"/>
            <a:ext cx="1037492" cy="0"/>
          </a:xfrm>
          <a:prstGeom prst="line">
            <a:avLst/>
          </a:prstGeom>
          <a:ln w="38100">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DDA9DF3-DAD0-5D8F-2235-75CCB244662A}"/>
              </a:ext>
            </a:extLst>
          </p:cNvPr>
          <p:cNvCxnSpPr/>
          <p:nvPr/>
        </p:nvCxnSpPr>
        <p:spPr>
          <a:xfrm>
            <a:off x="4826977" y="6081041"/>
            <a:ext cx="1037492" cy="0"/>
          </a:xfrm>
          <a:prstGeom prst="line">
            <a:avLst/>
          </a:prstGeom>
          <a:ln w="38100">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6682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2"/>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8" grpId="0" animBg="1"/>
      <p:bldP spid="8" grpId="1" animBg="1"/>
      <p:bldP spid="9" grpId="0" animBg="1"/>
      <p:bldP spid="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a:extLst>
            <a:ext uri="{FF2B5EF4-FFF2-40B4-BE49-F238E27FC236}">
              <a16:creationId xmlns:a16="http://schemas.microsoft.com/office/drawing/2014/main" id="{3592C216-31A3-CFFF-0079-6ACCBCB6ACC9}"/>
            </a:ext>
          </a:extLst>
        </p:cNvPr>
        <p:cNvGrpSpPr/>
        <p:nvPr/>
      </p:nvGrpSpPr>
      <p:grpSpPr>
        <a:xfrm>
          <a:off x="0" y="0"/>
          <a:ext cx="0" cy="0"/>
          <a:chOff x="0" y="0"/>
          <a:chExt cx="0" cy="0"/>
        </a:xfrm>
      </p:grpSpPr>
      <p:pic>
        <p:nvPicPr>
          <p:cNvPr id="17" name="Picture 16" descr="A black and white scale with words on it&#10;&#10;Description automatically generated">
            <a:extLst>
              <a:ext uri="{FF2B5EF4-FFF2-40B4-BE49-F238E27FC236}">
                <a16:creationId xmlns:a16="http://schemas.microsoft.com/office/drawing/2014/main" id="{7BD58A48-17F1-F416-3BB0-B66FCA94B808}"/>
              </a:ext>
            </a:extLst>
          </p:cNvPr>
          <p:cNvPicPr>
            <a:picLocks noChangeAspect="1"/>
          </p:cNvPicPr>
          <p:nvPr/>
        </p:nvPicPr>
        <p:blipFill>
          <a:blip r:embed="rId3"/>
          <a:stretch>
            <a:fillRect/>
          </a:stretch>
        </p:blipFill>
        <p:spPr>
          <a:xfrm>
            <a:off x="9015081" y="3446129"/>
            <a:ext cx="2584450" cy="3086728"/>
          </a:xfrm>
          <a:prstGeom prst="rect">
            <a:avLst/>
          </a:prstGeom>
        </p:spPr>
      </p:pic>
      <p:pic>
        <p:nvPicPr>
          <p:cNvPr id="15" name="Picture 14" descr="A scale with words on it&#10;&#10;Description automatically generated">
            <a:extLst>
              <a:ext uri="{FF2B5EF4-FFF2-40B4-BE49-F238E27FC236}">
                <a16:creationId xmlns:a16="http://schemas.microsoft.com/office/drawing/2014/main" id="{0B1A0162-38B8-A7DA-EA76-D030C850F372}"/>
              </a:ext>
            </a:extLst>
          </p:cNvPr>
          <p:cNvPicPr>
            <a:picLocks noChangeAspect="1"/>
          </p:cNvPicPr>
          <p:nvPr/>
        </p:nvPicPr>
        <p:blipFill>
          <a:blip r:embed="rId4"/>
          <a:stretch>
            <a:fillRect/>
          </a:stretch>
        </p:blipFill>
        <p:spPr>
          <a:xfrm>
            <a:off x="8938767" y="237800"/>
            <a:ext cx="2584450" cy="3021133"/>
          </a:xfrm>
          <a:prstGeom prst="rect">
            <a:avLst/>
          </a:prstGeom>
        </p:spPr>
      </p:pic>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ECF842D-9783-E2C9-A5ED-546983C9C6F5}"/>
                  </a:ext>
                </a:extLst>
              </p:cNvPr>
              <p:cNvSpPr>
                <a:spLocks noGrp="1"/>
              </p:cNvSpPr>
              <p:nvPr>
                <p:ph idx="1"/>
              </p:nvPr>
            </p:nvSpPr>
            <p:spPr>
              <a:xfrm>
                <a:off x="883066" y="1601015"/>
                <a:ext cx="7528560" cy="4351338"/>
              </a:xfrm>
            </p:spPr>
            <p:txBody>
              <a:bodyPr>
                <a:noAutofit/>
              </a:bodyPr>
              <a:lstStyle/>
              <a:p>
                <a:pPr>
                  <a:lnSpc>
                    <a:spcPct val="100000"/>
                  </a:lnSpc>
                  <a:buFont typeface="Courier New" panose="02070309020205020404" pitchFamily="49" charset="0"/>
                  <a:buChar char="o"/>
                </a:pPr>
                <a:r>
                  <a:rPr lang="en-US" sz="2400" dirty="0">
                    <a:solidFill>
                      <a:schemeClr val="bg1"/>
                    </a:solidFill>
                    <a:cs typeface="Calibri Light" panose="020F0302020204030204" pitchFamily="34" charset="0"/>
                  </a:rPr>
                  <a:t> The </a:t>
                </a:r>
                <a:r>
                  <a:rPr lang="en-US" sz="2400" b="1" dirty="0">
                    <a:solidFill>
                      <a:schemeClr val="bg1"/>
                    </a:solidFill>
                    <a:cs typeface="Calibri Light" panose="020F0302020204030204" pitchFamily="34" charset="0"/>
                  </a:rPr>
                  <a:t>scale</a:t>
                </a:r>
                <a:r>
                  <a:rPr lang="en-US" sz="2400" dirty="0">
                    <a:solidFill>
                      <a:schemeClr val="bg1"/>
                    </a:solidFill>
                    <a:cs typeface="Calibri Light" panose="020F0302020204030204" pitchFamily="34" charset="0"/>
                  </a:rPr>
                  <a:t> of a variable affects distance calculations </a:t>
                </a:r>
                <a:r>
                  <a:rPr lang="en-US" sz="2400" dirty="0">
                    <a:solidFill>
                      <a:schemeClr val="bg1"/>
                    </a:solidFill>
                    <a:cs typeface="Calibri Light" panose="020F0302020204030204" pitchFamily="34" charset="0"/>
                    <a:sym typeface="Wingdings" pitchFamily="2" charset="2"/>
                  </a:rPr>
                  <a:t></a:t>
                </a:r>
                <a:r>
                  <a:rPr lang="en-US" sz="2400" dirty="0">
                    <a:solidFill>
                      <a:schemeClr val="bg1"/>
                    </a:solidFill>
                    <a:cs typeface="Calibri Light" panose="020F0302020204030204" pitchFamily="34" charset="0"/>
                  </a:rPr>
                  <a:t> variables with larger ranges have a bigger influence.</a:t>
                </a:r>
              </a:p>
              <a:p>
                <a:pPr>
                  <a:lnSpc>
                    <a:spcPct val="100000"/>
                  </a:lnSpc>
                  <a:buFont typeface="Courier New" panose="02070309020205020404" pitchFamily="49" charset="0"/>
                  <a:buChar char="o"/>
                </a:pPr>
                <a:r>
                  <a:rPr lang="en-US" sz="2400" dirty="0">
                    <a:solidFill>
                      <a:schemeClr val="bg1"/>
                    </a:solidFill>
                    <a:cs typeface="Calibri Light" panose="020F0302020204030204" pitchFamily="34" charset="0"/>
                  </a:rPr>
                  <a:t>To ensure all variables contribute equally, we </a:t>
                </a:r>
                <a:r>
                  <a:rPr lang="en-US" sz="2400" b="1" dirty="0">
                    <a:solidFill>
                      <a:schemeClr val="bg1"/>
                    </a:solidFill>
                    <a:cs typeface="Calibri Light" panose="020F0302020204030204" pitchFamily="34" charset="0"/>
                  </a:rPr>
                  <a:t>standardize</a:t>
                </a:r>
                <a:r>
                  <a:rPr lang="en-US" sz="2400" dirty="0">
                    <a:solidFill>
                      <a:schemeClr val="bg1"/>
                    </a:solidFill>
                    <a:cs typeface="Calibri Light" panose="020F0302020204030204" pitchFamily="34" charset="0"/>
                  </a:rPr>
                  <a:t> the data by centering and scaling:</a:t>
                </a:r>
              </a:p>
              <a:p>
                <a:pPr lvl="1">
                  <a:lnSpc>
                    <a:spcPct val="100000"/>
                  </a:lnSpc>
                </a:pPr>
                <a:r>
                  <a:rPr lang="en-US" dirty="0">
                    <a:solidFill>
                      <a:schemeClr val="bg1"/>
                    </a:solidFill>
                    <a:cs typeface="Calibri Light" panose="020F0302020204030204" pitchFamily="34" charset="0"/>
                  </a:rPr>
                  <a:t>Find the mean (</a:t>
                </a:r>
                <a14:m>
                  <m:oMath xmlns:m="http://schemas.openxmlformats.org/officeDocument/2006/math">
                    <m:r>
                      <a:rPr lang="en-CA" sz="2400" b="0" i="1" dirty="0" smtClean="0">
                        <a:solidFill>
                          <a:schemeClr val="bg1"/>
                        </a:solidFill>
                        <a:effectLst/>
                        <a:latin typeface="Cambria Math" panose="02040503050406030204" pitchFamily="18" charset="0"/>
                        <a:ea typeface="Cambria Math" panose="02040503050406030204" pitchFamily="18" charset="0"/>
                      </a:rPr>
                      <m:t>𝜇</m:t>
                    </m:r>
                  </m:oMath>
                </a14:m>
                <a:r>
                  <a:rPr lang="en-US" dirty="0">
                    <a:solidFill>
                      <a:schemeClr val="bg1"/>
                    </a:solidFill>
                    <a:cs typeface="Calibri Light" panose="020F0302020204030204" pitchFamily="34" charset="0"/>
                  </a:rPr>
                  <a:t>) and standard deviation (</a:t>
                </a:r>
                <a14:m>
                  <m:oMath xmlns:m="http://schemas.openxmlformats.org/officeDocument/2006/math">
                    <m:r>
                      <a:rPr lang="en-US" i="1">
                        <a:solidFill>
                          <a:schemeClr val="bg1"/>
                        </a:solidFill>
                        <a:latin typeface="Cambria Math" panose="02040503050406030204" pitchFamily="18" charset="0"/>
                        <a:ea typeface="Cambria Math" panose="02040503050406030204" pitchFamily="18" charset="0"/>
                        <a:cs typeface="Calibri Light" panose="020F0302020204030204" pitchFamily="34" charset="0"/>
                      </a:rPr>
                      <m:t>𝜎</m:t>
                    </m:r>
                  </m:oMath>
                </a14:m>
                <a:r>
                  <a:rPr lang="en-US" dirty="0">
                    <a:solidFill>
                      <a:schemeClr val="bg1"/>
                    </a:solidFill>
                    <a:cs typeface="Calibri Light" panose="020F0302020204030204" pitchFamily="34" charset="0"/>
                  </a:rPr>
                  <a:t>) of each variable</a:t>
                </a:r>
              </a:p>
              <a:p>
                <a:pPr lvl="1">
                  <a:lnSpc>
                    <a:spcPct val="100000"/>
                  </a:lnSpc>
                </a:pPr>
                <a:r>
                  <a:rPr lang="en-US" dirty="0">
                    <a:solidFill>
                      <a:schemeClr val="bg1"/>
                    </a:solidFill>
                    <a:cs typeface="Calibri Light" panose="020F0302020204030204" pitchFamily="34" charset="0"/>
                  </a:rPr>
                  <a:t>For each value (</a:t>
                </a:r>
                <a14:m>
                  <m:oMath xmlns:m="http://schemas.openxmlformats.org/officeDocument/2006/math">
                    <m:r>
                      <a:rPr lang="en-CA" b="0" i="1" smtClean="0">
                        <a:solidFill>
                          <a:schemeClr val="bg1"/>
                        </a:solidFill>
                        <a:latin typeface="Cambria Math" panose="02040503050406030204" pitchFamily="18" charset="0"/>
                        <a:ea typeface="Cambria Math" panose="02040503050406030204" pitchFamily="18" charset="0"/>
                        <a:cs typeface="Calibri Light" panose="020F0302020204030204" pitchFamily="34" charset="0"/>
                      </a:rPr>
                      <m:t>𝑥</m:t>
                    </m:r>
                  </m:oMath>
                </a14:m>
                <a:r>
                  <a:rPr lang="en-US" dirty="0">
                    <a:solidFill>
                      <a:schemeClr val="bg1"/>
                    </a:solidFill>
                    <a:cs typeface="Calibri Light" panose="020F0302020204030204" pitchFamily="34" charset="0"/>
                  </a:rPr>
                  <a:t>), subtract the mean and divide by the standard deviation</a:t>
                </a:r>
                <a:endParaRPr lang="en-US" sz="1200" dirty="0">
                  <a:solidFill>
                    <a:schemeClr val="bg1"/>
                  </a:solidFill>
                  <a:cs typeface="Calibri Light" panose="020F0302020204030204" pitchFamily="34" charset="0"/>
                </a:endParaRPr>
              </a:p>
              <a:p>
                <a:pPr marL="2743200" lvl="6" indent="0">
                  <a:lnSpc>
                    <a:spcPct val="100000"/>
                  </a:lnSpc>
                  <a:buNone/>
                </a:pPr>
                <a:r>
                  <a:rPr lang="en-US" sz="3200" dirty="0">
                    <a:solidFill>
                      <a:schemeClr val="bg1"/>
                    </a:solidFill>
                    <a:cs typeface="Calibri Light" panose="020F0302020204030204" pitchFamily="34" charset="0"/>
                  </a:rPr>
                  <a:t>(</a:t>
                </a:r>
                <a14:m>
                  <m:oMath xmlns:m="http://schemas.openxmlformats.org/officeDocument/2006/math">
                    <m:r>
                      <a:rPr lang="en-CA" sz="3200" i="1">
                        <a:solidFill>
                          <a:schemeClr val="bg1"/>
                        </a:solidFill>
                        <a:latin typeface="Cambria Math" panose="02040503050406030204" pitchFamily="18" charset="0"/>
                        <a:ea typeface="Cambria Math" panose="02040503050406030204" pitchFamily="18" charset="0"/>
                        <a:cs typeface="Calibri Light" panose="020F0302020204030204" pitchFamily="34" charset="0"/>
                      </a:rPr>
                      <m:t>𝑥</m:t>
                    </m:r>
                    <m:r>
                      <a:rPr lang="en-US" sz="3200" i="1" dirty="0" smtClean="0">
                        <a:solidFill>
                          <a:schemeClr val="bg1"/>
                        </a:solidFill>
                        <a:latin typeface="Cambria Math" panose="02040503050406030204" pitchFamily="18" charset="0"/>
                        <a:cs typeface="Calibri Light" panose="020F0302020204030204" pitchFamily="34" charset="0"/>
                      </a:rPr>
                      <m:t>−</m:t>
                    </m:r>
                  </m:oMath>
                </a14:m>
                <a:r>
                  <a:rPr lang="en-US" sz="3200" dirty="0">
                    <a:solidFill>
                      <a:schemeClr val="bg1"/>
                    </a:solidFill>
                    <a:cs typeface="Calibri Light" panose="020F0302020204030204" pitchFamily="34" charset="0"/>
                  </a:rPr>
                  <a:t> </a:t>
                </a:r>
                <a14:m>
                  <m:oMath xmlns:m="http://schemas.openxmlformats.org/officeDocument/2006/math">
                    <m:r>
                      <a:rPr lang="en-CA" sz="3200" b="0" i="1" dirty="0" smtClean="0">
                        <a:solidFill>
                          <a:schemeClr val="bg1"/>
                        </a:solidFill>
                        <a:effectLst/>
                        <a:latin typeface="Cambria Math" panose="02040503050406030204" pitchFamily="18" charset="0"/>
                        <a:ea typeface="Cambria Math" panose="02040503050406030204" pitchFamily="18" charset="0"/>
                      </a:rPr>
                      <m:t>𝜇</m:t>
                    </m:r>
                  </m:oMath>
                </a14:m>
                <a:r>
                  <a:rPr lang="en-US" sz="3200" dirty="0">
                    <a:solidFill>
                      <a:schemeClr val="bg1"/>
                    </a:solidFill>
                    <a:cs typeface="Calibri Light" panose="020F0302020204030204" pitchFamily="34" charset="0"/>
                  </a:rPr>
                  <a:t>) / </a:t>
                </a:r>
                <a14:m>
                  <m:oMath xmlns:m="http://schemas.openxmlformats.org/officeDocument/2006/math">
                    <m:r>
                      <a:rPr lang="en-US" sz="3200" i="1">
                        <a:solidFill>
                          <a:schemeClr val="bg1"/>
                        </a:solidFill>
                        <a:latin typeface="Cambria Math" panose="02040503050406030204" pitchFamily="18" charset="0"/>
                        <a:ea typeface="Cambria Math" panose="02040503050406030204" pitchFamily="18" charset="0"/>
                        <a:cs typeface="Calibri Light" panose="020F0302020204030204" pitchFamily="34" charset="0"/>
                      </a:rPr>
                      <m:t>𝜎</m:t>
                    </m:r>
                  </m:oMath>
                </a14:m>
                <a:endParaRPr lang="en-US" sz="1050" dirty="0">
                  <a:solidFill>
                    <a:schemeClr val="bg1"/>
                  </a:solidFill>
                  <a:cs typeface="Calibri Light" panose="020F0302020204030204" pitchFamily="34" charset="0"/>
                </a:endParaRPr>
              </a:p>
              <a:p>
                <a:pPr>
                  <a:lnSpc>
                    <a:spcPct val="100000"/>
                  </a:lnSpc>
                  <a:buFont typeface="Courier New" panose="02070309020205020404" pitchFamily="49" charset="0"/>
                  <a:buChar char="o"/>
                </a:pPr>
                <a:r>
                  <a:rPr lang="en-CA" sz="2400" dirty="0">
                    <a:solidFill>
                      <a:schemeClr val="bg1"/>
                    </a:solidFill>
                  </a:rPr>
                  <a:t>This transforms each variable to have a </a:t>
                </a:r>
                <a:r>
                  <a:rPr lang="en-CA" sz="2400" b="1" dirty="0">
                    <a:solidFill>
                      <a:schemeClr val="bg1"/>
                    </a:solidFill>
                  </a:rPr>
                  <a:t>mean of 0</a:t>
                </a:r>
                <a:r>
                  <a:rPr lang="en-CA" sz="2400" dirty="0">
                    <a:solidFill>
                      <a:schemeClr val="bg1"/>
                    </a:solidFill>
                  </a:rPr>
                  <a:t> and </a:t>
                </a:r>
                <a:r>
                  <a:rPr lang="en-CA" sz="2400" b="1" dirty="0">
                    <a:solidFill>
                      <a:schemeClr val="bg1"/>
                    </a:solidFill>
                  </a:rPr>
                  <a:t>standard deviation of 1</a:t>
                </a:r>
                <a:r>
                  <a:rPr lang="en-CA" sz="2400" dirty="0">
                    <a:solidFill>
                      <a:schemeClr val="bg1"/>
                    </a:solidFill>
                  </a:rPr>
                  <a:t>, allowing the model to treat them equally regardless of scale.</a:t>
                </a:r>
                <a:endParaRPr lang="en-US" sz="2400" dirty="0">
                  <a:solidFill>
                    <a:schemeClr val="bg1"/>
                  </a:solidFill>
                  <a:cs typeface="Calibri Light" panose="020F0302020204030204" pitchFamily="34" charset="0"/>
                </a:endParaRPr>
              </a:p>
            </p:txBody>
          </p:sp>
        </mc:Choice>
        <mc:Fallback>
          <p:sp>
            <p:nvSpPr>
              <p:cNvPr id="3" name="Content Placeholder 2">
                <a:extLst>
                  <a:ext uri="{FF2B5EF4-FFF2-40B4-BE49-F238E27FC236}">
                    <a16:creationId xmlns:a16="http://schemas.microsoft.com/office/drawing/2014/main" id="{7ECF842D-9783-E2C9-A5ED-546983C9C6F5}"/>
                  </a:ext>
                </a:extLst>
              </p:cNvPr>
              <p:cNvSpPr>
                <a:spLocks noGrp="1" noRot="1" noChangeAspect="1" noMove="1" noResize="1" noEditPoints="1" noAdjustHandles="1" noChangeArrowheads="1" noChangeShapeType="1" noTextEdit="1"/>
              </p:cNvSpPr>
              <p:nvPr>
                <p:ph idx="1"/>
              </p:nvPr>
            </p:nvSpPr>
            <p:spPr>
              <a:xfrm>
                <a:off x="883066" y="1601015"/>
                <a:ext cx="7528560" cy="4351338"/>
              </a:xfrm>
              <a:blipFill>
                <a:blip r:embed="rId5"/>
                <a:stretch>
                  <a:fillRect l="-1178" t="-1166" r="-2020" b="-1953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B5F896BB-5ADA-BF1C-D2E0-63C35C3E9AC7}"/>
              </a:ext>
            </a:extLst>
          </p:cNvPr>
          <p:cNvSpPr>
            <a:spLocks noGrp="1"/>
          </p:cNvSpPr>
          <p:nvPr>
            <p:ph type="title"/>
          </p:nvPr>
        </p:nvSpPr>
        <p:spPr/>
        <p:txBody>
          <a:bodyPr/>
          <a:lstStyle/>
          <a:p>
            <a:r>
              <a:rPr lang="en-US" dirty="0">
                <a:solidFill>
                  <a:schemeClr val="bg1"/>
                </a:solidFill>
              </a:rPr>
              <a:t>Variable standardization</a:t>
            </a:r>
          </a:p>
        </p:txBody>
      </p:sp>
      <p:sp>
        <p:nvSpPr>
          <p:cNvPr id="7" name="TextBox 6">
            <a:extLst>
              <a:ext uri="{FF2B5EF4-FFF2-40B4-BE49-F238E27FC236}">
                <a16:creationId xmlns:a16="http://schemas.microsoft.com/office/drawing/2014/main" id="{EB42B1CB-38CC-1CED-A4D1-D17A904ACF83}"/>
              </a:ext>
            </a:extLst>
          </p:cNvPr>
          <p:cNvSpPr txBox="1"/>
          <p:nvPr/>
        </p:nvSpPr>
        <p:spPr>
          <a:xfrm>
            <a:off x="10839685" y="2486765"/>
            <a:ext cx="513987" cy="338554"/>
          </a:xfrm>
          <a:prstGeom prst="rect">
            <a:avLst/>
          </a:prstGeom>
          <a:noFill/>
        </p:spPr>
        <p:txBody>
          <a:bodyPr wrap="none" rtlCol="0">
            <a:spAutoFit/>
          </a:bodyPr>
          <a:lstStyle/>
          <a:p>
            <a:r>
              <a:rPr lang="en-US" sz="1600" b="1" dirty="0"/>
              <a:t>age</a:t>
            </a:r>
          </a:p>
        </p:txBody>
      </p:sp>
      <p:sp>
        <p:nvSpPr>
          <p:cNvPr id="11" name="TextBox 10">
            <a:extLst>
              <a:ext uri="{FF2B5EF4-FFF2-40B4-BE49-F238E27FC236}">
                <a16:creationId xmlns:a16="http://schemas.microsoft.com/office/drawing/2014/main" id="{3ED95F4B-79D5-B270-39F6-29C804739A63}"/>
              </a:ext>
            </a:extLst>
          </p:cNvPr>
          <p:cNvSpPr txBox="1"/>
          <p:nvPr/>
        </p:nvSpPr>
        <p:spPr>
          <a:xfrm>
            <a:off x="9176419" y="6435534"/>
            <a:ext cx="2261773" cy="369332"/>
          </a:xfrm>
          <a:prstGeom prst="rect">
            <a:avLst/>
          </a:prstGeom>
          <a:noFill/>
        </p:spPr>
        <p:txBody>
          <a:bodyPr wrap="none" rtlCol="0">
            <a:spAutoFit/>
          </a:bodyPr>
          <a:lstStyle/>
          <a:p>
            <a:r>
              <a:rPr lang="en-US" dirty="0">
                <a:solidFill>
                  <a:schemeClr val="bg1"/>
                </a:solidFill>
              </a:rPr>
              <a:t>After standardization</a:t>
            </a:r>
          </a:p>
        </p:txBody>
      </p:sp>
      <p:sp>
        <p:nvSpPr>
          <p:cNvPr id="12" name="TextBox 11">
            <a:extLst>
              <a:ext uri="{FF2B5EF4-FFF2-40B4-BE49-F238E27FC236}">
                <a16:creationId xmlns:a16="http://schemas.microsoft.com/office/drawing/2014/main" id="{EC37811D-B04D-D40B-FA15-42AEB99A8715}"/>
              </a:ext>
            </a:extLst>
          </p:cNvPr>
          <p:cNvSpPr txBox="1"/>
          <p:nvPr/>
        </p:nvSpPr>
        <p:spPr>
          <a:xfrm>
            <a:off x="9091397" y="3118893"/>
            <a:ext cx="2431820" cy="369332"/>
          </a:xfrm>
          <a:prstGeom prst="rect">
            <a:avLst/>
          </a:prstGeom>
          <a:noFill/>
        </p:spPr>
        <p:txBody>
          <a:bodyPr wrap="none" rtlCol="0">
            <a:spAutoFit/>
          </a:bodyPr>
          <a:lstStyle/>
          <a:p>
            <a:r>
              <a:rPr lang="en-US" dirty="0">
                <a:solidFill>
                  <a:schemeClr val="bg1"/>
                </a:solidFill>
              </a:rPr>
              <a:t>Before standardization</a:t>
            </a:r>
          </a:p>
        </p:txBody>
      </p:sp>
    </p:spTree>
    <p:extLst>
      <p:ext uri="{BB962C8B-B14F-4D97-AF65-F5344CB8AC3E}">
        <p14:creationId xmlns:p14="http://schemas.microsoft.com/office/powerpoint/2010/main" val="3330014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a:extLst>
            <a:ext uri="{FF2B5EF4-FFF2-40B4-BE49-F238E27FC236}">
              <a16:creationId xmlns:a16="http://schemas.microsoft.com/office/drawing/2014/main" id="{30997C7C-C6F0-D53C-FF2D-BEDDFD96129B}"/>
            </a:ext>
          </a:extLst>
        </p:cNvPr>
        <p:cNvGrpSpPr/>
        <p:nvPr/>
      </p:nvGrpSpPr>
      <p:grpSpPr>
        <a:xfrm>
          <a:off x="0" y="0"/>
          <a:ext cx="0" cy="0"/>
          <a:chOff x="0" y="0"/>
          <a:chExt cx="0" cy="0"/>
        </a:xfrm>
      </p:grpSpPr>
      <p:pic>
        <p:nvPicPr>
          <p:cNvPr id="1030" name="Picture 6" descr="Penguin clip art Images - Free Download on Freepik">
            <a:extLst>
              <a:ext uri="{FF2B5EF4-FFF2-40B4-BE49-F238E27FC236}">
                <a16:creationId xmlns:a16="http://schemas.microsoft.com/office/drawing/2014/main" id="{6EBE7A08-C794-E7FC-A610-CD0AD9A68D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7483" y="3971691"/>
            <a:ext cx="1839506" cy="26974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2909AF6-28AB-A3AE-12A1-3461E0AA822A}"/>
              </a:ext>
            </a:extLst>
          </p:cNvPr>
          <p:cNvSpPr>
            <a:spLocks noGrp="1"/>
          </p:cNvSpPr>
          <p:nvPr>
            <p:ph type="title"/>
          </p:nvPr>
        </p:nvSpPr>
        <p:spPr/>
        <p:txBody>
          <a:bodyPr/>
          <a:lstStyle/>
          <a:p>
            <a:r>
              <a:rPr lang="en-US" dirty="0">
                <a:solidFill>
                  <a:schemeClr val="bg1"/>
                </a:solidFill>
              </a:rPr>
              <a:t>Example data set</a:t>
            </a:r>
          </a:p>
        </p:txBody>
      </p:sp>
      <p:sp>
        <p:nvSpPr>
          <p:cNvPr id="3" name="Content Placeholder 2">
            <a:extLst>
              <a:ext uri="{FF2B5EF4-FFF2-40B4-BE49-F238E27FC236}">
                <a16:creationId xmlns:a16="http://schemas.microsoft.com/office/drawing/2014/main" id="{703076FB-642A-9907-554C-9149DAFC0C45}"/>
              </a:ext>
            </a:extLst>
          </p:cNvPr>
          <p:cNvSpPr>
            <a:spLocks noGrp="1"/>
          </p:cNvSpPr>
          <p:nvPr>
            <p:ph idx="1"/>
          </p:nvPr>
        </p:nvSpPr>
        <p:spPr>
          <a:xfrm>
            <a:off x="702128" y="1537587"/>
            <a:ext cx="10787743" cy="4351338"/>
          </a:xfrm>
        </p:spPr>
        <p:txBody>
          <a:bodyPr>
            <a:noAutofit/>
          </a:bodyPr>
          <a:lstStyle/>
          <a:p>
            <a:pPr>
              <a:lnSpc>
                <a:spcPct val="100000"/>
              </a:lnSpc>
              <a:buFont typeface="Courier New" panose="02070309020205020404" pitchFamily="49" charset="0"/>
              <a:buChar char="o"/>
            </a:pPr>
            <a:r>
              <a:rPr lang="en-US" sz="2400" dirty="0">
                <a:solidFill>
                  <a:schemeClr val="bg1"/>
                </a:solidFill>
                <a:cs typeface="Calibri Light" panose="020F0302020204030204" pitchFamily="34" charset="0"/>
              </a:rPr>
              <a:t>Palmer penguins is the dataset we will be using, specifically to determine whether there are distinct types of penguins in our data. </a:t>
            </a:r>
          </a:p>
          <a:p>
            <a:pPr>
              <a:lnSpc>
                <a:spcPct val="100000"/>
              </a:lnSpc>
              <a:buFont typeface="Courier New" panose="02070309020205020404" pitchFamily="49" charset="0"/>
              <a:buChar char="o"/>
            </a:pPr>
            <a:r>
              <a:rPr lang="en-US" sz="2400" dirty="0">
                <a:solidFill>
                  <a:schemeClr val="bg1"/>
                </a:solidFill>
                <a:cs typeface="Calibri Light" panose="020F0302020204030204" pitchFamily="34" charset="0"/>
              </a:rPr>
              <a:t>Key features:</a:t>
            </a:r>
          </a:p>
          <a:p>
            <a:pPr lvl="1">
              <a:lnSpc>
                <a:spcPct val="100000"/>
              </a:lnSpc>
            </a:pPr>
            <a:r>
              <a:rPr lang="en-US" dirty="0">
                <a:solidFill>
                  <a:schemeClr val="bg1"/>
                </a:solidFill>
                <a:cs typeface="Calibri Light" panose="020F0302020204030204" pitchFamily="34" charset="0"/>
              </a:rPr>
              <a:t>Penguin (rows)</a:t>
            </a:r>
          </a:p>
          <a:p>
            <a:pPr lvl="1">
              <a:lnSpc>
                <a:spcPct val="100000"/>
              </a:lnSpc>
            </a:pPr>
            <a:r>
              <a:rPr lang="en-US" dirty="0">
                <a:solidFill>
                  <a:schemeClr val="bg1"/>
                </a:solidFill>
                <a:cs typeface="Calibri Light" panose="020F0302020204030204" pitchFamily="34" charset="0"/>
              </a:rPr>
              <a:t>Two variables (</a:t>
            </a:r>
            <a:r>
              <a:rPr lang="en-US" dirty="0">
                <a:solidFill>
                  <a:schemeClr val="accent1"/>
                </a:solidFill>
                <a:cs typeface="Calibri Light" panose="020F0302020204030204" pitchFamily="34" charset="0"/>
              </a:rPr>
              <a:t>bill</a:t>
            </a:r>
            <a:r>
              <a:rPr lang="en-US" dirty="0">
                <a:solidFill>
                  <a:schemeClr val="bg1"/>
                </a:solidFill>
                <a:cs typeface="Calibri Light" panose="020F0302020204030204" pitchFamily="34" charset="0"/>
              </a:rPr>
              <a:t> and </a:t>
            </a:r>
            <a:r>
              <a:rPr lang="en-US" dirty="0">
                <a:solidFill>
                  <a:schemeClr val="accent4"/>
                </a:solidFill>
                <a:cs typeface="Calibri Light" panose="020F0302020204030204" pitchFamily="34" charset="0"/>
              </a:rPr>
              <a:t>flipper</a:t>
            </a:r>
            <a:r>
              <a:rPr lang="en-US" dirty="0">
                <a:solidFill>
                  <a:schemeClr val="bg1"/>
                </a:solidFill>
                <a:cs typeface="Calibri Light" panose="020F0302020204030204" pitchFamily="34" charset="0"/>
              </a:rPr>
              <a:t> length)</a:t>
            </a:r>
          </a:p>
        </p:txBody>
      </p:sp>
      <p:pic>
        <p:nvPicPr>
          <p:cNvPr id="1026" name="Picture 2" descr="palmerpenguins R data package • palmerpenguins">
            <a:extLst>
              <a:ext uri="{FF2B5EF4-FFF2-40B4-BE49-F238E27FC236}">
                <a16:creationId xmlns:a16="http://schemas.microsoft.com/office/drawing/2014/main" id="{C583F1CE-A5FD-0A43-4FCF-153B49E12A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3588" y="2459926"/>
            <a:ext cx="2970212" cy="3428999"/>
          </a:xfrm>
          <a:prstGeom prst="rect">
            <a:avLst/>
          </a:prstGeom>
          <a:noFill/>
          <a:extLst>
            <a:ext uri="{909E8E84-426E-40DD-AFC4-6F175D3DCCD1}">
              <a14:hiddenFill xmlns:a14="http://schemas.microsoft.com/office/drawing/2010/main">
                <a:solidFill>
                  <a:srgbClr val="FFFFFF"/>
                </a:solidFill>
              </a14:hiddenFill>
            </a:ext>
          </a:extLst>
        </p:spPr>
      </p:pic>
      <p:sp>
        <p:nvSpPr>
          <p:cNvPr id="5" name="Left Bracket 4">
            <a:extLst>
              <a:ext uri="{FF2B5EF4-FFF2-40B4-BE49-F238E27FC236}">
                <a16:creationId xmlns:a16="http://schemas.microsoft.com/office/drawing/2014/main" id="{5A44FE53-53C3-3E9E-19E1-9CB98C1025C9}"/>
              </a:ext>
            </a:extLst>
          </p:cNvPr>
          <p:cNvSpPr/>
          <p:nvPr/>
        </p:nvSpPr>
        <p:spPr>
          <a:xfrm rot="703074">
            <a:off x="4867952" y="4757320"/>
            <a:ext cx="228600" cy="1298794"/>
          </a:xfrm>
          <a:prstGeom prst="leftBracket">
            <a:avLst/>
          </a:prstGeom>
          <a:ln>
            <a:solidFill>
              <a:schemeClr val="accent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DEEA4D6-A7F6-DE65-04BF-0D5E0C0A1382}"/>
              </a:ext>
            </a:extLst>
          </p:cNvPr>
          <p:cNvSpPr txBox="1"/>
          <p:nvPr/>
        </p:nvSpPr>
        <p:spPr>
          <a:xfrm rot="16946121">
            <a:off x="4257114" y="5049237"/>
            <a:ext cx="968535" cy="369332"/>
          </a:xfrm>
          <a:prstGeom prst="rect">
            <a:avLst/>
          </a:prstGeom>
          <a:noFill/>
        </p:spPr>
        <p:txBody>
          <a:bodyPr wrap="none" rtlCol="0">
            <a:spAutoFit/>
          </a:bodyPr>
          <a:lstStyle/>
          <a:p>
            <a:r>
              <a:rPr lang="en-US" b="1" dirty="0">
                <a:solidFill>
                  <a:schemeClr val="accent4"/>
                </a:solidFill>
              </a:rPr>
              <a:t>Flipper </a:t>
            </a:r>
          </a:p>
        </p:txBody>
      </p:sp>
      <p:sp>
        <p:nvSpPr>
          <p:cNvPr id="7" name="Left Bracket 6">
            <a:extLst>
              <a:ext uri="{FF2B5EF4-FFF2-40B4-BE49-F238E27FC236}">
                <a16:creationId xmlns:a16="http://schemas.microsoft.com/office/drawing/2014/main" id="{690F0BF6-427D-61C3-175F-E4549EA793B0}"/>
              </a:ext>
            </a:extLst>
          </p:cNvPr>
          <p:cNvSpPr/>
          <p:nvPr/>
        </p:nvSpPr>
        <p:spPr>
          <a:xfrm rot="5400000">
            <a:off x="6000182" y="3789210"/>
            <a:ext cx="115651" cy="565728"/>
          </a:xfrm>
          <a:prstGeom prst="leftBracket">
            <a:avLst/>
          </a:prstGeom>
          <a:ln>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CF412608-0D03-1A68-B5D4-F80E769DE665}"/>
              </a:ext>
            </a:extLst>
          </p:cNvPr>
          <p:cNvSpPr txBox="1"/>
          <p:nvPr/>
        </p:nvSpPr>
        <p:spPr>
          <a:xfrm>
            <a:off x="5808899" y="3702742"/>
            <a:ext cx="1234703" cy="369332"/>
          </a:xfrm>
          <a:prstGeom prst="rect">
            <a:avLst/>
          </a:prstGeom>
          <a:noFill/>
        </p:spPr>
        <p:txBody>
          <a:bodyPr wrap="square" rtlCol="0">
            <a:spAutoFit/>
          </a:bodyPr>
          <a:lstStyle/>
          <a:p>
            <a:r>
              <a:rPr lang="en-US" b="1" dirty="0">
                <a:solidFill>
                  <a:schemeClr val="accent1"/>
                </a:solidFill>
              </a:rPr>
              <a:t>Bill </a:t>
            </a:r>
          </a:p>
        </p:txBody>
      </p:sp>
      <p:pic>
        <p:nvPicPr>
          <p:cNvPr id="9" name="Picture 8" descr="A qr code on a white background&#10;&#10;Description automatically generated">
            <a:extLst>
              <a:ext uri="{FF2B5EF4-FFF2-40B4-BE49-F238E27FC236}">
                <a16:creationId xmlns:a16="http://schemas.microsoft.com/office/drawing/2014/main" id="{C353142E-F8DC-2795-C0F0-509844BFCC9A}"/>
              </a:ext>
            </a:extLst>
          </p:cNvPr>
          <p:cNvPicPr>
            <a:picLocks noChangeAspect="1"/>
          </p:cNvPicPr>
          <p:nvPr/>
        </p:nvPicPr>
        <p:blipFill>
          <a:blip r:embed="rId5"/>
          <a:stretch>
            <a:fillRect/>
          </a:stretch>
        </p:blipFill>
        <p:spPr>
          <a:xfrm>
            <a:off x="9504162" y="5406717"/>
            <a:ext cx="1042109" cy="1325563"/>
          </a:xfrm>
          <a:prstGeom prst="rect">
            <a:avLst/>
          </a:prstGeom>
        </p:spPr>
      </p:pic>
    </p:spTree>
    <p:extLst>
      <p:ext uri="{BB962C8B-B14F-4D97-AF65-F5344CB8AC3E}">
        <p14:creationId xmlns:p14="http://schemas.microsoft.com/office/powerpoint/2010/main" val="2944491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a:extLst>
            <a:ext uri="{FF2B5EF4-FFF2-40B4-BE49-F238E27FC236}">
              <a16:creationId xmlns:a16="http://schemas.microsoft.com/office/drawing/2014/main" id="{F434F7D2-4897-C911-C7BA-FBA2DF2545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DC3CBA-CDD6-6F65-298C-F427DCDC1525}"/>
              </a:ext>
            </a:extLst>
          </p:cNvPr>
          <p:cNvSpPr>
            <a:spLocks noGrp="1"/>
          </p:cNvSpPr>
          <p:nvPr>
            <p:ph type="title"/>
          </p:nvPr>
        </p:nvSpPr>
        <p:spPr/>
        <p:txBody>
          <a:bodyPr/>
          <a:lstStyle/>
          <a:p>
            <a:r>
              <a:rPr lang="en-US" dirty="0">
                <a:solidFill>
                  <a:schemeClr val="bg1"/>
                </a:solidFill>
              </a:rPr>
              <a:t>Data visualization</a:t>
            </a:r>
          </a:p>
        </p:txBody>
      </p:sp>
      <p:sp>
        <p:nvSpPr>
          <p:cNvPr id="3" name="Content Placeholder 2">
            <a:extLst>
              <a:ext uri="{FF2B5EF4-FFF2-40B4-BE49-F238E27FC236}">
                <a16:creationId xmlns:a16="http://schemas.microsoft.com/office/drawing/2014/main" id="{F964F239-8A08-47F6-2ACB-4B85F15D44A4}"/>
              </a:ext>
            </a:extLst>
          </p:cNvPr>
          <p:cNvSpPr>
            <a:spLocks noGrp="1"/>
          </p:cNvSpPr>
          <p:nvPr>
            <p:ph idx="1"/>
          </p:nvPr>
        </p:nvSpPr>
        <p:spPr>
          <a:xfrm>
            <a:off x="702128" y="1624327"/>
            <a:ext cx="5623721" cy="4351338"/>
          </a:xfrm>
        </p:spPr>
        <p:txBody>
          <a:bodyPr>
            <a:noAutofit/>
          </a:bodyPr>
          <a:lstStyle/>
          <a:p>
            <a:pPr>
              <a:buFont typeface="Courier New" panose="02070309020205020404" pitchFamily="49" charset="0"/>
              <a:buChar char="o"/>
            </a:pPr>
            <a:r>
              <a:rPr lang="en-CA" sz="2400" b="0" dirty="0">
                <a:solidFill>
                  <a:schemeClr val="bg1"/>
                </a:solidFill>
                <a:effectLst/>
              </a:rPr>
              <a:t>Visualizing the relationship between flipper length and bill length, we can observe what appear to be three distinct subtypes of penguins in the dataset:</a:t>
            </a:r>
          </a:p>
        </p:txBody>
      </p:sp>
      <p:pic>
        <p:nvPicPr>
          <p:cNvPr id="5121" name="Picture 1" descr="page9image20569408">
            <a:extLst>
              <a:ext uri="{FF2B5EF4-FFF2-40B4-BE49-F238E27FC236}">
                <a16:creationId xmlns:a16="http://schemas.microsoft.com/office/drawing/2014/main" id="{E01A2A51-6598-10E4-3200-4B0CEAE03C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5849" y="917575"/>
            <a:ext cx="5486400" cy="55753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791FF8B-DA1C-3C55-A977-660338F74F2E}"/>
              </a:ext>
            </a:extLst>
          </p:cNvPr>
          <p:cNvSpPr/>
          <p:nvPr/>
        </p:nvSpPr>
        <p:spPr>
          <a:xfrm>
            <a:off x="1190514" y="3617390"/>
            <a:ext cx="4646951" cy="933696"/>
          </a:xfrm>
          <a:prstGeom prst="rect">
            <a:avLst/>
          </a:prstGeom>
          <a:solidFill>
            <a:srgbClr val="F5C24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bg1"/>
                </a:solidFill>
              </a:rPr>
              <a:t>A group with small flipper length and small bill length</a:t>
            </a:r>
          </a:p>
        </p:txBody>
      </p:sp>
      <p:sp>
        <p:nvSpPr>
          <p:cNvPr id="5" name="Rectangle 4">
            <a:extLst>
              <a:ext uri="{FF2B5EF4-FFF2-40B4-BE49-F238E27FC236}">
                <a16:creationId xmlns:a16="http://schemas.microsoft.com/office/drawing/2014/main" id="{081E5746-F2FD-BAF8-06A0-6B98792C99A5}"/>
              </a:ext>
            </a:extLst>
          </p:cNvPr>
          <p:cNvSpPr/>
          <p:nvPr/>
        </p:nvSpPr>
        <p:spPr>
          <a:xfrm>
            <a:off x="1190513" y="4648950"/>
            <a:ext cx="4646951" cy="933696"/>
          </a:xfrm>
          <a:prstGeom prst="rect">
            <a:avLst/>
          </a:prstGeom>
          <a:solidFill>
            <a:srgbClr val="2F6EB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A group with small flipper length and large bill length</a:t>
            </a:r>
          </a:p>
        </p:txBody>
      </p:sp>
      <p:sp>
        <p:nvSpPr>
          <p:cNvPr id="6" name="Rectangle 5">
            <a:extLst>
              <a:ext uri="{FF2B5EF4-FFF2-40B4-BE49-F238E27FC236}">
                <a16:creationId xmlns:a16="http://schemas.microsoft.com/office/drawing/2014/main" id="{E5E8A28F-AAE8-973D-3F8C-B7EDB7FD0F46}"/>
              </a:ext>
            </a:extLst>
          </p:cNvPr>
          <p:cNvSpPr/>
          <p:nvPr/>
        </p:nvSpPr>
        <p:spPr>
          <a:xfrm>
            <a:off x="1190513" y="5664023"/>
            <a:ext cx="4646951" cy="93369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A group with large flipper length and large bill length</a:t>
            </a:r>
          </a:p>
        </p:txBody>
      </p:sp>
      <p:pic>
        <p:nvPicPr>
          <p:cNvPr id="10" name="Picture 9">
            <a:extLst>
              <a:ext uri="{FF2B5EF4-FFF2-40B4-BE49-F238E27FC236}">
                <a16:creationId xmlns:a16="http://schemas.microsoft.com/office/drawing/2014/main" id="{D6E5C9A8-E76F-4549-63BC-30CB5A127413}"/>
              </a:ext>
            </a:extLst>
          </p:cNvPr>
          <p:cNvPicPr>
            <a:picLocks noChangeAspect="1"/>
          </p:cNvPicPr>
          <p:nvPr/>
        </p:nvPicPr>
        <p:blipFill>
          <a:blip r:embed="rId4"/>
          <a:srcRect l="59481" t="61350"/>
          <a:stretch/>
        </p:blipFill>
        <p:spPr>
          <a:xfrm>
            <a:off x="10544217" y="2775337"/>
            <a:ext cx="945655" cy="902018"/>
          </a:xfrm>
          <a:prstGeom prst="rect">
            <a:avLst/>
          </a:prstGeom>
        </p:spPr>
      </p:pic>
      <p:pic>
        <p:nvPicPr>
          <p:cNvPr id="11" name="Picture 10">
            <a:extLst>
              <a:ext uri="{FF2B5EF4-FFF2-40B4-BE49-F238E27FC236}">
                <a16:creationId xmlns:a16="http://schemas.microsoft.com/office/drawing/2014/main" id="{D73A5AF0-BD94-4030-A566-F36671635EBF}"/>
              </a:ext>
            </a:extLst>
          </p:cNvPr>
          <p:cNvPicPr>
            <a:picLocks noChangeAspect="1"/>
          </p:cNvPicPr>
          <p:nvPr/>
        </p:nvPicPr>
        <p:blipFill>
          <a:blip r:embed="rId4"/>
          <a:srcRect t="15851" r="53283" b="49040"/>
          <a:stretch/>
        </p:blipFill>
        <p:spPr>
          <a:xfrm>
            <a:off x="7497502" y="4281359"/>
            <a:ext cx="717794" cy="539454"/>
          </a:xfrm>
          <a:prstGeom prst="rect">
            <a:avLst/>
          </a:prstGeom>
        </p:spPr>
      </p:pic>
      <p:pic>
        <p:nvPicPr>
          <p:cNvPr id="12" name="Picture 11">
            <a:extLst>
              <a:ext uri="{FF2B5EF4-FFF2-40B4-BE49-F238E27FC236}">
                <a16:creationId xmlns:a16="http://schemas.microsoft.com/office/drawing/2014/main" id="{5D5DE14B-88B4-2443-4BF9-8FF5759EC5B3}"/>
              </a:ext>
            </a:extLst>
          </p:cNvPr>
          <p:cNvPicPr>
            <a:picLocks noChangeAspect="1"/>
          </p:cNvPicPr>
          <p:nvPr/>
        </p:nvPicPr>
        <p:blipFill>
          <a:blip r:embed="rId4"/>
          <a:srcRect l="4611" t="64997" r="50611" b="6530"/>
          <a:stretch/>
        </p:blipFill>
        <p:spPr>
          <a:xfrm>
            <a:off x="7908012" y="4846071"/>
            <a:ext cx="848361" cy="539454"/>
          </a:xfrm>
          <a:prstGeom prst="rect">
            <a:avLst/>
          </a:prstGeom>
        </p:spPr>
      </p:pic>
      <p:pic>
        <p:nvPicPr>
          <p:cNvPr id="13" name="Picture 12">
            <a:extLst>
              <a:ext uri="{FF2B5EF4-FFF2-40B4-BE49-F238E27FC236}">
                <a16:creationId xmlns:a16="http://schemas.microsoft.com/office/drawing/2014/main" id="{28324282-10A4-37EE-7BCF-594AEA42856A}"/>
              </a:ext>
            </a:extLst>
          </p:cNvPr>
          <p:cNvPicPr>
            <a:picLocks noChangeAspect="1"/>
          </p:cNvPicPr>
          <p:nvPr/>
        </p:nvPicPr>
        <p:blipFill>
          <a:blip r:embed="rId4"/>
          <a:srcRect l="51424" t="15640" b="50024"/>
          <a:stretch/>
        </p:blipFill>
        <p:spPr>
          <a:xfrm>
            <a:off x="7833707" y="1742202"/>
            <a:ext cx="763177" cy="539454"/>
          </a:xfrm>
          <a:prstGeom prst="rect">
            <a:avLst/>
          </a:prstGeom>
        </p:spPr>
      </p:pic>
      <p:pic>
        <p:nvPicPr>
          <p:cNvPr id="14" name="Picture 13">
            <a:extLst>
              <a:ext uri="{FF2B5EF4-FFF2-40B4-BE49-F238E27FC236}">
                <a16:creationId xmlns:a16="http://schemas.microsoft.com/office/drawing/2014/main" id="{A6DA0A9E-11E0-35CA-3228-427DA4893F37}"/>
              </a:ext>
            </a:extLst>
          </p:cNvPr>
          <p:cNvPicPr>
            <a:picLocks noChangeAspect="1"/>
          </p:cNvPicPr>
          <p:nvPr/>
        </p:nvPicPr>
        <p:blipFill>
          <a:blip r:embed="rId4"/>
          <a:srcRect l="4611" t="64997" r="50611" b="6530"/>
          <a:stretch/>
        </p:blipFill>
        <p:spPr>
          <a:xfrm>
            <a:off x="8415644" y="2189362"/>
            <a:ext cx="848361" cy="539454"/>
          </a:xfrm>
          <a:prstGeom prst="rect">
            <a:avLst/>
          </a:prstGeom>
        </p:spPr>
      </p:pic>
      <p:pic>
        <p:nvPicPr>
          <p:cNvPr id="15" name="Picture 14">
            <a:extLst>
              <a:ext uri="{FF2B5EF4-FFF2-40B4-BE49-F238E27FC236}">
                <a16:creationId xmlns:a16="http://schemas.microsoft.com/office/drawing/2014/main" id="{5D867892-C3C8-92A8-26AD-D7C35B3C76A5}"/>
              </a:ext>
            </a:extLst>
          </p:cNvPr>
          <p:cNvPicPr>
            <a:picLocks noChangeAspect="1"/>
          </p:cNvPicPr>
          <p:nvPr/>
        </p:nvPicPr>
        <p:blipFill>
          <a:blip r:embed="rId4"/>
          <a:srcRect l="51424" t="15640" b="50024"/>
          <a:stretch/>
        </p:blipFill>
        <p:spPr>
          <a:xfrm>
            <a:off x="9918436" y="2775337"/>
            <a:ext cx="763177" cy="539454"/>
          </a:xfrm>
          <a:prstGeom prst="rect">
            <a:avLst/>
          </a:prstGeom>
        </p:spPr>
      </p:pic>
    </p:spTree>
    <p:extLst>
      <p:ext uri="{BB962C8B-B14F-4D97-AF65-F5344CB8AC3E}">
        <p14:creationId xmlns:p14="http://schemas.microsoft.com/office/powerpoint/2010/main" val="2683710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C0A3E416-13B0-4CFE-8B85-8989D8AEFB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7378</TotalTime>
  <Words>6942</Words>
  <Application>Microsoft Macintosh PowerPoint</Application>
  <PresentationFormat>Widescreen</PresentationFormat>
  <Paragraphs>675</Paragraphs>
  <Slides>36</Slides>
  <Notes>35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36</vt:i4>
      </vt:variant>
    </vt:vector>
  </HeadingPairs>
  <TitlesOfParts>
    <vt:vector size="50" baseType="lpstr">
      <vt:lpstr>Aptos</vt:lpstr>
      <vt:lpstr>Aptos Display</vt:lpstr>
      <vt:lpstr>Arial</vt:lpstr>
      <vt:lpstr>Calibri Light</vt:lpstr>
      <vt:lpstr>Cambria Math</vt:lpstr>
      <vt:lpstr>Canva Sans</vt:lpstr>
      <vt:lpstr>Canva Sans Bold</vt:lpstr>
      <vt:lpstr>Canva Sans Italics</vt:lpstr>
      <vt:lpstr>Courier</vt:lpstr>
      <vt:lpstr>Courier New</vt:lpstr>
      <vt:lpstr>Menlo</vt:lpstr>
      <vt:lpstr>Roboto Mono</vt:lpstr>
      <vt:lpstr>Wingdings</vt:lpstr>
      <vt:lpstr>Office Theme</vt:lpstr>
      <vt:lpstr>Clustering</vt:lpstr>
      <vt:lpstr>Learning objectives</vt:lpstr>
      <vt:lpstr>The clustering problem</vt:lpstr>
      <vt:lpstr>Clustering is unsupervised learning</vt:lpstr>
      <vt:lpstr>Clustering approaches</vt:lpstr>
      <vt:lpstr>Measuring similarity in K-means</vt:lpstr>
      <vt:lpstr>Variable standardization</vt:lpstr>
      <vt:lpstr>Example data set</vt:lpstr>
      <vt:lpstr>Data visualization</vt:lpstr>
      <vt:lpstr>Data visualization</vt:lpstr>
      <vt:lpstr>Cluster quality</vt:lpstr>
      <vt:lpstr>Evaluating Cluster Quality</vt:lpstr>
      <vt:lpstr>Evaluating Cluster Quality</vt:lpstr>
      <vt:lpstr>Evaluating Cluster Quality</vt:lpstr>
      <vt:lpstr>K-means algorithm</vt:lpstr>
      <vt:lpstr>K-means algorithm</vt:lpstr>
      <vt:lpstr>Random restarts</vt:lpstr>
      <vt:lpstr>Choosing K</vt:lpstr>
      <vt:lpstr>Choosing K</vt:lpstr>
      <vt:lpstr>Putting it all together</vt:lpstr>
      <vt:lpstr>Load in packages</vt:lpstr>
      <vt:lpstr>Load and preview dataset</vt:lpstr>
      <vt:lpstr>Standardize variables</vt:lpstr>
      <vt:lpstr>Perform K-means clustering</vt:lpstr>
      <vt:lpstr>Scatter plot colored by cluster</vt:lpstr>
      <vt:lpstr>Evaluate cluster quality: WSSD</vt:lpstr>
      <vt:lpstr>Determine the optimal K</vt:lpstr>
      <vt:lpstr>Elbow plot</vt:lpstr>
      <vt:lpstr>PowerPoint Presentation</vt:lpstr>
      <vt:lpstr>Thank you!</vt:lpstr>
      <vt:lpstr>PowerPoint Presentation</vt:lpstr>
      <vt:lpstr>Exploratory data analysis</vt:lpstr>
      <vt:lpstr>Python code</vt:lpstr>
      <vt:lpstr>Python code</vt:lpstr>
      <vt:lpstr>Python code</vt:lpstr>
      <vt:lpstr>Python code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Julia Gallucci</dc:creator>
  <cp:lastModifiedBy>Julia Gallucci</cp:lastModifiedBy>
  <cp:revision>323</cp:revision>
  <cp:lastPrinted>2025-10-29T00:54:52Z</cp:lastPrinted>
  <dcterms:created xsi:type="dcterms:W3CDTF">2025-10-23T13:27:41Z</dcterms:created>
  <dcterms:modified xsi:type="dcterms:W3CDTF">2025-10-30T18:26:21Z</dcterms:modified>
</cp:coreProperties>
</file>